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63" r:id="rId2"/>
    <p:sldId id="257" r:id="rId3"/>
    <p:sldId id="258" r:id="rId4"/>
    <p:sldId id="262" r:id="rId5"/>
    <p:sldId id="303" r:id="rId6"/>
    <p:sldId id="261" r:id="rId7"/>
    <p:sldId id="260" r:id="rId8"/>
    <p:sldId id="264" r:id="rId9"/>
    <p:sldId id="265" r:id="rId10"/>
    <p:sldId id="266" r:id="rId11"/>
    <p:sldId id="293" r:id="rId12"/>
    <p:sldId id="304" r:id="rId13"/>
    <p:sldId id="268" r:id="rId14"/>
    <p:sldId id="267" r:id="rId15"/>
    <p:sldId id="269" r:id="rId16"/>
    <p:sldId id="270" r:id="rId17"/>
    <p:sldId id="283" r:id="rId18"/>
    <p:sldId id="271" r:id="rId19"/>
    <p:sldId id="273" r:id="rId20"/>
    <p:sldId id="272" r:id="rId21"/>
    <p:sldId id="297" r:id="rId22"/>
    <p:sldId id="275" r:id="rId23"/>
    <p:sldId id="294" r:id="rId24"/>
    <p:sldId id="259" r:id="rId25"/>
    <p:sldId id="276" r:id="rId26"/>
    <p:sldId id="300" r:id="rId27"/>
    <p:sldId id="277" r:id="rId28"/>
    <p:sldId id="278" r:id="rId29"/>
    <p:sldId id="281" r:id="rId30"/>
    <p:sldId id="280" r:id="rId31"/>
    <p:sldId id="289" r:id="rId32"/>
    <p:sldId id="282" r:id="rId33"/>
    <p:sldId id="284" r:id="rId34"/>
    <p:sldId id="302" r:id="rId35"/>
    <p:sldId id="296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A9E00"/>
    <a:srgbClr val="188E00"/>
    <a:srgbClr val="649B3F"/>
    <a:srgbClr val="FF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49" autoAdjust="0"/>
    <p:restoredTop sz="97419" autoAdjust="0"/>
  </p:normalViewPr>
  <p:slideViewPr>
    <p:cSldViewPr snapToGrid="0">
      <p:cViewPr varScale="1">
        <p:scale>
          <a:sx n="154" d="100"/>
          <a:sy n="154" d="100"/>
        </p:scale>
        <p:origin x="1828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4980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552422-DD0F-4924-B336-CE714A28EE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C74753-D01C-446C-BDB0-53438E4C8C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8E551-98A3-4296-9CD9-2EEF37753092}" type="datetimeFigureOut">
              <a:rPr lang="en-GB" smtClean="0"/>
              <a:t>30/10/2022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A730F5-19D0-432F-9311-D579456C47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46EB3C-D83C-422F-8029-E061BA8A2F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4B6BD-1EB7-4536-93A1-AB884717FE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4869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78A98-4B37-40DC-AF52-1761BE6954AF}" type="datetimeFigureOut">
              <a:rPr lang="en-GB" smtClean="0"/>
              <a:t>30/10/2022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218682-F741-4056-A422-5F2D175903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857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18682-F741-4056-A422-5F2D1759035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552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218682-F741-4056-A422-5F2D1759035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141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5"/>
            <a:ext cx="8892479" cy="64715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4000" b="0">
                <a:solidFill>
                  <a:srgbClr val="C00000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47159"/>
            <a:ext cx="9144000" cy="0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00C857B-7F1E-42E6-BCEA-53627FE2C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599" y="649287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D4D93-59D0-4D45-BE14-2E487DAD44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229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4800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848F62B-6B4F-4F3D-9FFA-236786BA9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D4D93-59D0-4D45-BE14-2E487DAD44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858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285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7" r:id="rId2"/>
    <p:sldLayoutId id="2147483669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studio.com/resources/cheatsheets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b-rodrigues.github.io/modern_R/" TargetMode="External"/><Relationship Id="rId12" Type="http://schemas.openxmlformats.org/officeDocument/2006/relationships/image" Target="../media/image9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hyperlink" Target="https://www.flutterbys.com.au/stats/" TargetMode="External"/><Relationship Id="rId5" Type="http://schemas.openxmlformats.org/officeDocument/2006/relationships/hyperlink" Target="https://itsalocke.com/company/books/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5.jpe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5D6490-FDFC-43D8-830F-674285372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119"/>
            <a:ext cx="9144000" cy="45599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6D8436-0A35-472F-9EFE-1F58D84B771B}"/>
              </a:ext>
            </a:extLst>
          </p:cNvPr>
          <p:cNvSpPr txBox="1"/>
          <p:nvPr/>
        </p:nvSpPr>
        <p:spPr>
          <a:xfrm>
            <a:off x="128577" y="6046681"/>
            <a:ext cx="67995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Steve Juggins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58A0DF-50B8-4819-B65C-E9909F55F114}"/>
              </a:ext>
            </a:extLst>
          </p:cNvPr>
          <p:cNvSpPr txBox="1"/>
          <p:nvPr/>
        </p:nvSpPr>
        <p:spPr>
          <a:xfrm>
            <a:off x="0" y="209799"/>
            <a:ext cx="9144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2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Palaeodata</a:t>
            </a:r>
            <a:r>
              <a:rPr lang="en-GB" sz="4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wrangling with the </a:t>
            </a:r>
            <a:r>
              <a:rPr lang="en-GB" sz="42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Tidyverse</a:t>
            </a:r>
            <a:endParaRPr lang="en-GB" sz="4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03DECEE-7801-403F-8671-2F4D08F913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31551" y="6249255"/>
            <a:ext cx="1583872" cy="52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9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D4499-251E-4A19-931E-A1F0A1F2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Land Cover Classification (LCC) method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498CCC-B8A3-49DE-ADFA-0F8366D7BD64}"/>
              </a:ext>
            </a:extLst>
          </p:cNvPr>
          <p:cNvSpPr txBox="1"/>
          <p:nvPr/>
        </p:nvSpPr>
        <p:spPr>
          <a:xfrm>
            <a:off x="293156" y="725076"/>
            <a:ext cx="870180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C00000"/>
                </a:solidFill>
              </a:rPr>
              <a:t>Step1: Calculate LCC for each site</a:t>
            </a:r>
          </a:p>
          <a:p>
            <a:pPr marL="342900" indent="-342900">
              <a:buAutoNum type="arabicPeriod"/>
            </a:pPr>
            <a:r>
              <a:rPr lang="en-GB" dirty="0"/>
              <a:t>Import data</a:t>
            </a:r>
          </a:p>
          <a:p>
            <a:pPr marL="342900" indent="-342900">
              <a:buAutoNum type="arabicPeriod"/>
            </a:pPr>
            <a:r>
              <a:rPr lang="en-GB" dirty="0"/>
              <a:t>Clean data - remove unwanted columns</a:t>
            </a:r>
          </a:p>
          <a:p>
            <a:pPr marL="342900" indent="-342900">
              <a:buAutoNum type="arabicPeriod"/>
            </a:pPr>
            <a:r>
              <a:rPr lang="en-GB" dirty="0"/>
              <a:t>Rename columns</a:t>
            </a:r>
          </a:p>
          <a:p>
            <a:pPr marL="342900" indent="-342900">
              <a:buAutoNum type="arabicPeriod"/>
            </a:pPr>
            <a:r>
              <a:rPr lang="en-GB" dirty="0"/>
              <a:t>Convert counts to percentages</a:t>
            </a:r>
          </a:p>
          <a:p>
            <a:pPr marL="342900" indent="-342900">
              <a:buAutoNum type="arabicPeriod"/>
            </a:pPr>
            <a:r>
              <a:rPr lang="en-GB" dirty="0"/>
              <a:t>Allocate each pollen type to an LCC class and sum sqrt-percentages across each class</a:t>
            </a:r>
          </a:p>
          <a:p>
            <a:pPr marL="342900" indent="-342900">
              <a:buAutoNum type="arabicPeriod"/>
            </a:pPr>
            <a:r>
              <a:rPr lang="en-GB" dirty="0"/>
              <a:t>Normalise the sqrt-percent LCC data to 100%</a:t>
            </a:r>
          </a:p>
          <a:p>
            <a:pPr marL="342900" indent="-342900">
              <a:buAutoNum type="arabicPeriod"/>
            </a:pPr>
            <a:r>
              <a:rPr lang="en-GB" dirty="0"/>
              <a:t>Identify the dominant LCC class at each level</a:t>
            </a:r>
          </a:p>
          <a:p>
            <a:endParaRPr lang="en-GB" dirty="0"/>
          </a:p>
          <a:p>
            <a:r>
              <a:rPr lang="en-GB" sz="2000" dirty="0">
                <a:solidFill>
                  <a:srgbClr val="C00000"/>
                </a:solidFill>
              </a:rPr>
              <a:t>Step2: Aggregate multiple sites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en-GB" dirty="0"/>
              <a:t>Aggregate data from all sites and count the number of levels in each LCC class in 200 year time slices (N)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en-GB" dirty="0"/>
              <a:t>Convert N to percentage of each LCC class in each time slice</a:t>
            </a:r>
          </a:p>
          <a:p>
            <a:pPr marL="342900" indent="-342900">
              <a:buFont typeface="+mj-lt"/>
              <a:buAutoNum type="arabicPeriod" startAt="8"/>
            </a:pPr>
            <a:r>
              <a:rPr lang="en-GB" dirty="0"/>
              <a:t>Plot the aggregated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A2D77-F3B5-4F03-BD76-F25C898A5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3466" y="725076"/>
            <a:ext cx="1601491" cy="1038579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E25D4-2570-422F-867B-D916042D1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7D4D93-59D0-4D45-BE14-2E487DAD448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452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59F48A-3762-4D01-925A-8E6FEB3BAF1F}"/>
              </a:ext>
            </a:extLst>
          </p:cNvPr>
          <p:cNvSpPr txBox="1"/>
          <p:nvPr/>
        </p:nvSpPr>
        <p:spPr>
          <a:xfrm>
            <a:off x="633458" y="2399327"/>
            <a:ext cx="8238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Part 1: Code Step 1 in Base R</a:t>
            </a:r>
          </a:p>
        </p:txBody>
      </p:sp>
    </p:spTree>
    <p:extLst>
      <p:ext uri="{BB962C8B-B14F-4D97-AF65-F5344CB8AC3E}">
        <p14:creationId xmlns:p14="http://schemas.microsoft.com/office/powerpoint/2010/main" val="3736365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A51CBE-FEED-09E8-A5AD-835F7A646302}"/>
              </a:ext>
            </a:extLst>
          </p:cNvPr>
          <p:cNvSpPr txBox="1"/>
          <p:nvPr/>
        </p:nvSpPr>
        <p:spPr>
          <a:xfrm>
            <a:off x="475820" y="1552213"/>
            <a:ext cx="791896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 err="1"/>
              <a:t>Palaeodata</a:t>
            </a:r>
            <a:r>
              <a:rPr lang="en-GB" sz="6600" dirty="0"/>
              <a:t> wrangling with the </a:t>
            </a:r>
            <a:r>
              <a:rPr lang="en-GB" sz="6600" dirty="0" err="1"/>
              <a:t>tidyverse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2319807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C228DB-163E-43CE-BCCF-1262FF59B554}"/>
              </a:ext>
            </a:extLst>
          </p:cNvPr>
          <p:cNvSpPr txBox="1"/>
          <p:nvPr/>
        </p:nvSpPr>
        <p:spPr>
          <a:xfrm>
            <a:off x="648539" y="764980"/>
            <a:ext cx="7274918" cy="607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Collection of R packages designed for data science that share common interface standards, grammar and data structures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You spend more time on concepts and less sorting out syntax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Promotes code readability</a:t>
            </a:r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marL="180975" indent="-1809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Both </a:t>
            </a:r>
            <a:r>
              <a:rPr lang="en-GB" b="1" dirty="0"/>
              <a:t>general purpose </a:t>
            </a:r>
            <a:r>
              <a:rPr lang="en-GB" dirty="0"/>
              <a:t>packages: </a:t>
            </a:r>
            <a:r>
              <a:rPr lang="en-GB" dirty="0" err="1">
                <a:solidFill>
                  <a:srgbClr val="C00000"/>
                </a:solidFill>
              </a:rPr>
              <a:t>tibble</a:t>
            </a:r>
            <a:r>
              <a:rPr lang="en-GB" dirty="0"/>
              <a:t> for data frames, </a:t>
            </a:r>
            <a:r>
              <a:rPr lang="en-GB" dirty="0" err="1">
                <a:solidFill>
                  <a:srgbClr val="C00000"/>
                </a:solidFill>
              </a:rPr>
              <a:t>tidyr</a:t>
            </a:r>
            <a:r>
              <a:rPr lang="en-GB" dirty="0"/>
              <a:t> for tidying, </a:t>
            </a:r>
            <a:r>
              <a:rPr lang="en-GB" dirty="0" err="1">
                <a:solidFill>
                  <a:srgbClr val="C00000"/>
                </a:solidFill>
              </a:rPr>
              <a:t>dplyr</a:t>
            </a:r>
            <a:r>
              <a:rPr lang="en-GB" dirty="0"/>
              <a:t> for transforming and</a:t>
            </a:r>
            <a:r>
              <a:rPr lang="en-GB" dirty="0">
                <a:solidFill>
                  <a:srgbClr val="C00000"/>
                </a:solidFill>
              </a:rPr>
              <a:t> ggplot </a:t>
            </a:r>
            <a:r>
              <a:rPr lang="en-GB" dirty="0"/>
              <a:t>for visualisation, </a:t>
            </a:r>
            <a:br>
              <a:rPr lang="en-GB" dirty="0"/>
            </a:br>
            <a:r>
              <a:rPr lang="en-GB" dirty="0"/>
              <a:t>and </a:t>
            </a:r>
            <a:r>
              <a:rPr lang="en-GB" b="1" dirty="0"/>
              <a:t>specialised</a:t>
            </a:r>
            <a:r>
              <a:rPr lang="en-GB" dirty="0"/>
              <a:t> packages for data import (</a:t>
            </a:r>
            <a:r>
              <a:rPr lang="en-GB" dirty="0" err="1">
                <a:solidFill>
                  <a:srgbClr val="C00000"/>
                </a:solidFill>
              </a:rPr>
              <a:t>readxl</a:t>
            </a:r>
            <a:r>
              <a:rPr lang="en-GB" dirty="0"/>
              <a:t>), dates &amp; time (</a:t>
            </a:r>
            <a:r>
              <a:rPr lang="en-GB" dirty="0" err="1">
                <a:solidFill>
                  <a:srgbClr val="C00000"/>
                </a:solidFill>
              </a:rPr>
              <a:t>lubridate</a:t>
            </a:r>
            <a:r>
              <a:rPr lang="en-GB" dirty="0"/>
              <a:t>, </a:t>
            </a:r>
            <a:r>
              <a:rPr lang="en-GB" dirty="0" err="1">
                <a:solidFill>
                  <a:srgbClr val="C00000"/>
                </a:solidFill>
              </a:rPr>
              <a:t>hms</a:t>
            </a:r>
            <a:r>
              <a:rPr lang="en-GB" dirty="0"/>
              <a:t>), strings (</a:t>
            </a:r>
            <a:r>
              <a:rPr lang="en-GB" dirty="0" err="1">
                <a:solidFill>
                  <a:srgbClr val="C00000"/>
                </a:solidFill>
              </a:rPr>
              <a:t>stringr</a:t>
            </a:r>
            <a:r>
              <a:rPr lang="en-GB" dirty="0"/>
              <a:t>), factors (</a:t>
            </a:r>
            <a:r>
              <a:rPr lang="en-GB" dirty="0" err="1">
                <a:solidFill>
                  <a:srgbClr val="C00000"/>
                </a:solidFill>
              </a:rPr>
              <a:t>forcats</a:t>
            </a:r>
            <a:r>
              <a:rPr lang="en-GB" dirty="0"/>
              <a:t>) plus others.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5EC3A-D8DB-410A-9D91-643F2DF90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the </a:t>
            </a:r>
            <a:r>
              <a:rPr lang="en-GB" dirty="0" err="1"/>
              <a:t>Tidyverse</a:t>
            </a:r>
            <a:r>
              <a:rPr lang="en-GB" dirty="0"/>
              <a:t>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5069C0-1DA5-435F-964D-96C4CF0E7828}"/>
              </a:ext>
            </a:extLst>
          </p:cNvPr>
          <p:cNvGrpSpPr/>
          <p:nvPr/>
        </p:nvGrpSpPr>
        <p:grpSpPr>
          <a:xfrm>
            <a:off x="1459213" y="2326697"/>
            <a:ext cx="5579048" cy="2955152"/>
            <a:chOff x="1301108" y="1504096"/>
            <a:chExt cx="5579048" cy="295515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61BC676-8B21-4B25-B796-8FA8B2C643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108" y="1504096"/>
              <a:ext cx="5579048" cy="2955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6EA873-F340-4127-9BEE-3BD6FB24F9D1}"/>
                </a:ext>
              </a:extLst>
            </p:cNvPr>
            <p:cNvSpPr/>
            <p:nvPr/>
          </p:nvSpPr>
          <p:spPr>
            <a:xfrm>
              <a:off x="2839878" y="2229072"/>
              <a:ext cx="587444" cy="572675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8F3EFB-8B71-4DA8-9A02-EAA485FC65C3}"/>
                </a:ext>
              </a:extLst>
            </p:cNvPr>
            <p:cNvSpPr/>
            <p:nvPr/>
          </p:nvSpPr>
          <p:spPr>
            <a:xfrm>
              <a:off x="4373274" y="2224708"/>
              <a:ext cx="551863" cy="295065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5458A2-A54D-47D9-A016-4A75BC280F60}"/>
                </a:ext>
              </a:extLst>
            </p:cNvPr>
            <p:cNvSpPr/>
            <p:nvPr/>
          </p:nvSpPr>
          <p:spPr>
            <a:xfrm>
              <a:off x="5919429" y="2232765"/>
              <a:ext cx="679426" cy="295065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250FCB-35EC-4C54-8560-325E31ED4078}"/>
                </a:ext>
              </a:extLst>
            </p:cNvPr>
            <p:cNvSpPr/>
            <p:nvPr/>
          </p:nvSpPr>
          <p:spPr>
            <a:xfrm>
              <a:off x="5919429" y="3593624"/>
              <a:ext cx="679426" cy="295065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F185DD-7C32-4B9F-9AAD-2251D3C678A3}"/>
                </a:ext>
              </a:extLst>
            </p:cNvPr>
            <p:cNvSpPr/>
            <p:nvPr/>
          </p:nvSpPr>
          <p:spPr>
            <a:xfrm>
              <a:off x="2811676" y="3598491"/>
              <a:ext cx="679426" cy="295065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1AB288-5205-489B-8EE2-C3550D527905}"/>
                </a:ext>
              </a:extLst>
            </p:cNvPr>
            <p:cNvSpPr/>
            <p:nvPr/>
          </p:nvSpPr>
          <p:spPr>
            <a:xfrm>
              <a:off x="1473645" y="2527830"/>
              <a:ext cx="679426" cy="295065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CBD18-1935-46AA-8677-6FCCA25EB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7D4D93-59D0-4D45-BE14-2E487DAD448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417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97962-9AD5-4AF4-94AC-03E35EF17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Core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DB284F-9126-4517-9095-3BA3927E051A}"/>
              </a:ext>
            </a:extLst>
          </p:cNvPr>
          <p:cNvSpPr txBox="1"/>
          <p:nvPr/>
        </p:nvSpPr>
        <p:spPr>
          <a:xfrm>
            <a:off x="487410" y="998992"/>
            <a:ext cx="778247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buFont typeface="+mj-lt"/>
              <a:buAutoNum type="arabicPeriod"/>
            </a:pPr>
            <a:r>
              <a:rPr lang="en-GB" sz="2800" dirty="0"/>
              <a:t>Uses </a:t>
            </a:r>
            <a:r>
              <a:rPr lang="en-GB" sz="2800" dirty="0" err="1">
                <a:solidFill>
                  <a:srgbClr val="C00000"/>
                </a:solidFill>
              </a:rPr>
              <a:t>tibbles</a:t>
            </a:r>
            <a:r>
              <a:rPr lang="en-GB" sz="2800" dirty="0"/>
              <a:t> rather than </a:t>
            </a:r>
            <a:r>
              <a:rPr lang="en-GB" sz="2800" dirty="0">
                <a:solidFill>
                  <a:srgbClr val="C00000"/>
                </a:solidFill>
              </a:rPr>
              <a:t>data frames</a:t>
            </a:r>
          </a:p>
          <a:p>
            <a:pPr marL="717550" lvl="2"/>
            <a:r>
              <a:rPr lang="en-GB" sz="2400" dirty="0"/>
              <a:t>refined </a:t>
            </a:r>
            <a:r>
              <a:rPr lang="en-GB" sz="2400" dirty="0">
                <a:solidFill>
                  <a:srgbClr val="C00000"/>
                </a:solidFill>
              </a:rPr>
              <a:t>print</a:t>
            </a:r>
            <a:r>
              <a:rPr lang="en-GB" sz="2400" dirty="0"/>
              <a:t> method</a:t>
            </a:r>
            <a:br>
              <a:rPr lang="en-GB" sz="2400" dirty="0"/>
            </a:br>
            <a:r>
              <a:rPr lang="en-GB" sz="2400" dirty="0"/>
              <a:t>strict about </a:t>
            </a:r>
            <a:r>
              <a:rPr lang="en-GB" sz="2400" dirty="0">
                <a:solidFill>
                  <a:srgbClr val="C00000"/>
                </a:solidFill>
              </a:rPr>
              <a:t>$</a:t>
            </a:r>
            <a:r>
              <a:rPr lang="en-GB" sz="2400" dirty="0"/>
              <a:t> </a:t>
            </a:r>
            <a:r>
              <a:rPr lang="en-GB" sz="2400" dirty="0" err="1"/>
              <a:t>subsetting</a:t>
            </a:r>
            <a:r>
              <a:rPr lang="en-GB" sz="2400" dirty="0"/>
              <a:t>, doesn’t like </a:t>
            </a:r>
            <a:r>
              <a:rPr lang="en-GB" sz="2400" dirty="0" err="1">
                <a:solidFill>
                  <a:srgbClr val="C00000"/>
                </a:solidFill>
              </a:rPr>
              <a:t>rownames</a:t>
            </a:r>
            <a:endParaRPr lang="en-GB" sz="2400" dirty="0">
              <a:solidFill>
                <a:srgbClr val="C00000"/>
              </a:solidFill>
            </a:endParaRPr>
          </a:p>
          <a:p>
            <a:pPr marL="717550" lvl="2"/>
            <a:r>
              <a:rPr lang="en-GB" sz="2400" dirty="0"/>
              <a:t>easier to created </a:t>
            </a:r>
            <a:r>
              <a:rPr lang="en-GB" sz="2400" dirty="0">
                <a:solidFill>
                  <a:srgbClr val="C00000"/>
                </a:solidFill>
              </a:rPr>
              <a:t>nested</a:t>
            </a:r>
            <a:r>
              <a:rPr lang="en-GB" sz="2400" dirty="0"/>
              <a:t> data frames</a:t>
            </a:r>
            <a:br>
              <a:rPr lang="en-GB" sz="2400" dirty="0"/>
            </a:br>
            <a:endParaRPr lang="en-GB" sz="2400" dirty="0"/>
          </a:p>
          <a:p>
            <a:pPr marL="358775" indent="-358775">
              <a:buFont typeface="+mj-lt"/>
              <a:buAutoNum type="arabicPeriod"/>
            </a:pPr>
            <a:r>
              <a:rPr lang="en-GB" sz="2800" dirty="0"/>
              <a:t>Encourages use of the pipe </a:t>
            </a:r>
            <a:r>
              <a:rPr lang="en-GB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%&gt;%</a:t>
            </a:r>
          </a:p>
          <a:p>
            <a:pPr marL="717550" lvl="2"/>
            <a:r>
              <a:rPr lang="en-GB" sz="2400" dirty="0"/>
              <a:t>Instead of </a:t>
            </a:r>
            <a:r>
              <a:rPr lang="en-GB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GB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GB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y~x</a:t>
            </a:r>
            <a:r>
              <a:rPr lang="en-GB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data=df))</a:t>
            </a:r>
          </a:p>
          <a:p>
            <a:pPr marL="717550" lvl="2"/>
            <a:r>
              <a:rPr lang="en-GB" sz="2400" dirty="0"/>
              <a:t>Use </a:t>
            </a:r>
            <a:r>
              <a:rPr lang="en-GB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%&gt;% </a:t>
            </a:r>
            <a:r>
              <a:rPr lang="en-GB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GB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20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y~x</a:t>
            </a:r>
            <a:r>
              <a:rPr lang="en-GB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data=.) %&gt;% summary()</a:t>
            </a:r>
          </a:p>
          <a:p>
            <a:pPr marL="717550" lvl="2"/>
            <a:endParaRPr lang="en-GB" sz="24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58775" indent="-358775">
              <a:buFont typeface="+mj-lt"/>
              <a:buAutoNum type="arabicPeriod"/>
            </a:pPr>
            <a:r>
              <a:rPr lang="en-GB" sz="2800" dirty="0"/>
              <a:t>Promotes use of </a:t>
            </a:r>
            <a:r>
              <a:rPr lang="en-GB" sz="2800" dirty="0">
                <a:solidFill>
                  <a:srgbClr val="C00000"/>
                </a:solidFill>
              </a:rPr>
              <a:t>tidy</a:t>
            </a:r>
            <a:r>
              <a:rPr lang="en-GB" sz="2800" dirty="0"/>
              <a:t> data</a:t>
            </a:r>
          </a:p>
          <a:p>
            <a:pPr marL="717550" lvl="2"/>
            <a:r>
              <a:rPr lang="en-GB" sz="2400" dirty="0"/>
              <a:t>Every column is a variable</a:t>
            </a:r>
            <a:br>
              <a:rPr lang="en-GB" sz="2400" dirty="0"/>
            </a:br>
            <a:r>
              <a:rPr lang="en-GB" sz="2400" dirty="0"/>
              <a:t>Every row is an observation</a:t>
            </a:r>
            <a:br>
              <a:rPr lang="en-GB" sz="2400" dirty="0"/>
            </a:br>
            <a:r>
              <a:rPr lang="en-GB" sz="2400" dirty="0"/>
              <a:t>Every cell is a single value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EC9869-9857-47DC-98FE-FB2D1F017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7D4D93-59D0-4D45-BE14-2E487DAD448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864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6E0B0-F33E-4E2C-9DC0-F01E45BB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Tidy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891FD6-EEA6-4E15-A7E3-43D269300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90" y="1772797"/>
            <a:ext cx="3790950" cy="18542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7A9BD4-C294-4538-972D-11BB3B8B4BFE}"/>
              </a:ext>
            </a:extLst>
          </p:cNvPr>
          <p:cNvSpPr txBox="1"/>
          <p:nvPr/>
        </p:nvSpPr>
        <p:spPr>
          <a:xfrm>
            <a:off x="370590" y="724617"/>
            <a:ext cx="36656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Not tidy !</a:t>
            </a:r>
            <a:br>
              <a:rPr lang="en-GB" dirty="0"/>
            </a:br>
            <a:r>
              <a:rPr lang="en-GB" sz="1400" dirty="0"/>
              <a:t>(because the variable is pollen type and the attributes are taxon and count)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0476D9-1F25-47C3-802F-9CE185880971}"/>
              </a:ext>
            </a:extLst>
          </p:cNvPr>
          <p:cNvSpPr txBox="1"/>
          <p:nvPr/>
        </p:nvSpPr>
        <p:spPr>
          <a:xfrm>
            <a:off x="4960513" y="724617"/>
            <a:ext cx="36656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Tidy !</a:t>
            </a:r>
            <a:br>
              <a:rPr lang="en-GB" dirty="0"/>
            </a:br>
            <a:r>
              <a:rPr lang="en-GB" sz="1400" dirty="0"/>
              <a:t>(Each column is a variable, pollen counts are described by key/value pairs)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1F21A9-9ACB-4F9B-9C66-210974D9C00D}"/>
              </a:ext>
            </a:extLst>
          </p:cNvPr>
          <p:cNvSpPr txBox="1"/>
          <p:nvPr/>
        </p:nvSpPr>
        <p:spPr>
          <a:xfrm>
            <a:off x="370590" y="5122159"/>
            <a:ext cx="43021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indent="-269875"/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df %&gt;%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269875" indent="-269875"/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cols=-c(`Depth (cm)`, `Cal. yr. BP`),   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names_to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GB" sz="1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Taxon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values_to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GB" sz="1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70D78E-01D9-4C74-B5F5-94EBB06B3299}"/>
              </a:ext>
            </a:extLst>
          </p:cNvPr>
          <p:cNvSpPr txBox="1"/>
          <p:nvPr/>
        </p:nvSpPr>
        <p:spPr>
          <a:xfrm>
            <a:off x="4960514" y="5122159"/>
            <a:ext cx="40706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indent="-269875"/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df %&gt;%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pivot_wider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269875" indent="-269875"/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id_cols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=c(`Depth (cm)`, `Cal. yr. BP`),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names_from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=Taxon,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values_from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=Count)</a:t>
            </a: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E2E863-EA84-465F-B1D8-A2B4FBBC76DD}"/>
              </a:ext>
            </a:extLst>
          </p:cNvPr>
          <p:cNvSpPr txBox="1"/>
          <p:nvPr/>
        </p:nvSpPr>
        <p:spPr>
          <a:xfrm>
            <a:off x="370590" y="3693853"/>
            <a:ext cx="139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Wide format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D2264D-364E-4603-AB5D-74BA623DF1DA}"/>
              </a:ext>
            </a:extLst>
          </p:cNvPr>
          <p:cNvSpPr txBox="1"/>
          <p:nvPr/>
        </p:nvSpPr>
        <p:spPr>
          <a:xfrm>
            <a:off x="4960514" y="3693853"/>
            <a:ext cx="134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Long format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1530EE-AEAF-4F85-AD73-BCF1F92DC781}"/>
              </a:ext>
            </a:extLst>
          </p:cNvPr>
          <p:cNvSpPr txBox="1"/>
          <p:nvPr/>
        </p:nvSpPr>
        <p:spPr>
          <a:xfrm>
            <a:off x="370590" y="4264166"/>
            <a:ext cx="3167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Convert from </a:t>
            </a:r>
            <a:r>
              <a:rPr lang="en-GB" dirty="0">
                <a:solidFill>
                  <a:srgbClr val="C00000"/>
                </a:solidFill>
              </a:rPr>
              <a:t>wide</a:t>
            </a:r>
            <a:r>
              <a:rPr lang="en-GB" dirty="0"/>
              <a:t> to </a:t>
            </a:r>
            <a:r>
              <a:rPr lang="en-GB" dirty="0">
                <a:solidFill>
                  <a:srgbClr val="C00000"/>
                </a:solidFill>
              </a:rPr>
              <a:t>long</a:t>
            </a:r>
            <a:r>
              <a:rPr lang="en-GB" dirty="0"/>
              <a:t> with 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pivot_longer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87FB57-6F7F-4720-A9BA-49CAE50E3DA8}"/>
              </a:ext>
            </a:extLst>
          </p:cNvPr>
          <p:cNvSpPr txBox="1"/>
          <p:nvPr/>
        </p:nvSpPr>
        <p:spPr>
          <a:xfrm>
            <a:off x="4960514" y="4264167"/>
            <a:ext cx="3167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Convert from </a:t>
            </a:r>
            <a:r>
              <a:rPr lang="en-GB" dirty="0">
                <a:solidFill>
                  <a:srgbClr val="C00000"/>
                </a:solidFill>
              </a:rPr>
              <a:t>long</a:t>
            </a:r>
            <a:r>
              <a:rPr lang="en-GB" dirty="0"/>
              <a:t> to </a:t>
            </a:r>
            <a:r>
              <a:rPr lang="en-GB" dirty="0">
                <a:solidFill>
                  <a:srgbClr val="C00000"/>
                </a:solidFill>
              </a:rPr>
              <a:t>wide</a:t>
            </a:r>
            <a:r>
              <a:rPr lang="en-GB" dirty="0"/>
              <a:t> with 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pivot_wider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3C9D844-84C7-43D5-B185-5A3F673F7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941" y="1772797"/>
            <a:ext cx="3136900" cy="18542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98952042-563F-4609-8905-698F61CF67DA}"/>
              </a:ext>
            </a:extLst>
          </p:cNvPr>
          <p:cNvSpPr/>
          <p:nvPr/>
        </p:nvSpPr>
        <p:spPr>
          <a:xfrm>
            <a:off x="4351561" y="2329950"/>
            <a:ext cx="451158" cy="251425"/>
          </a:xfrm>
          <a:prstGeom prst="rightArrow">
            <a:avLst/>
          </a:prstGeom>
          <a:solidFill>
            <a:srgbClr val="FF8B8B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62C509A-E81F-4E5E-B56E-BAC01AFE955B}"/>
              </a:ext>
            </a:extLst>
          </p:cNvPr>
          <p:cNvSpPr/>
          <p:nvPr/>
        </p:nvSpPr>
        <p:spPr>
          <a:xfrm rot="10800000">
            <a:off x="4346421" y="2741158"/>
            <a:ext cx="451158" cy="251425"/>
          </a:xfrm>
          <a:prstGeom prst="rightArrow">
            <a:avLst/>
          </a:prstGeom>
          <a:solidFill>
            <a:srgbClr val="FF8B8B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AEA786-55AE-4FC0-BF8A-669019CEA72F}"/>
              </a:ext>
            </a:extLst>
          </p:cNvPr>
          <p:cNvSpPr txBox="1"/>
          <p:nvPr/>
        </p:nvSpPr>
        <p:spPr>
          <a:xfrm>
            <a:off x="370590" y="6153724"/>
            <a:ext cx="2490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In package </a:t>
            </a:r>
            <a:r>
              <a:rPr lang="en-GB" sz="2800" dirty="0" err="1">
                <a:solidFill>
                  <a:srgbClr val="C00000"/>
                </a:solidFill>
              </a:rPr>
              <a:t>tidyr</a:t>
            </a:r>
            <a:endParaRPr lang="en-GB" sz="28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6B7B58-41E8-43F9-9C1F-E9F012306A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7D4D93-59D0-4D45-BE14-2E487DAD448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531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70D3D-51EF-40CF-A273-DE99DDA8E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dplyr</a:t>
            </a:r>
            <a:r>
              <a:rPr lang="en-GB" dirty="0"/>
              <a:t> functions for data transformation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09E47F-92A4-46DD-8F48-06B92EC6CF2A}"/>
              </a:ext>
            </a:extLst>
          </p:cNvPr>
          <p:cNvSpPr txBox="1"/>
          <p:nvPr/>
        </p:nvSpPr>
        <p:spPr>
          <a:xfrm>
            <a:off x="400771" y="745271"/>
            <a:ext cx="8632876" cy="5539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400" dirty="0">
                <a:solidFill>
                  <a:srgbClr val="C00000"/>
                </a:solidFill>
              </a:rPr>
              <a:t>select</a:t>
            </a:r>
            <a:r>
              <a:rPr lang="en-GB" sz="2400" dirty="0"/>
              <a:t>: select columns  (</a:t>
            </a:r>
            <a:r>
              <a:rPr lang="en-GB" sz="2400" dirty="0">
                <a:solidFill>
                  <a:srgbClr val="188E00"/>
                </a:solidFill>
              </a:rPr>
              <a:t>subset</a:t>
            </a:r>
            <a:r>
              <a:rPr lang="en-GB" sz="2400" dirty="0"/>
              <a:t>)</a:t>
            </a:r>
          </a:p>
          <a:p>
            <a:pPr>
              <a:spcAft>
                <a:spcPts val="1200"/>
              </a:spcAft>
            </a:pPr>
            <a:r>
              <a:rPr lang="en-GB" sz="2400" dirty="0">
                <a:solidFill>
                  <a:srgbClr val="C00000"/>
                </a:solidFill>
              </a:rPr>
              <a:t>filter</a:t>
            </a:r>
            <a:r>
              <a:rPr lang="en-GB" sz="2400" dirty="0"/>
              <a:t>: </a:t>
            </a:r>
            <a:r>
              <a:rPr lang="en-GB" sz="2400" dirty="0" err="1"/>
              <a:t>subsetting</a:t>
            </a:r>
            <a:r>
              <a:rPr lang="en-GB" sz="2400" dirty="0"/>
              <a:t> rows based on condition (</a:t>
            </a:r>
            <a:r>
              <a:rPr lang="en-GB" sz="2400" dirty="0">
                <a:solidFill>
                  <a:srgbClr val="188E00"/>
                </a:solidFill>
              </a:rPr>
              <a:t>subset</a:t>
            </a:r>
            <a:r>
              <a:rPr lang="en-GB" sz="2400" dirty="0"/>
              <a:t>)</a:t>
            </a:r>
          </a:p>
          <a:p>
            <a:pPr>
              <a:spcAft>
                <a:spcPts val="1200"/>
              </a:spcAft>
            </a:pPr>
            <a:r>
              <a:rPr lang="en-GB" sz="2400" dirty="0">
                <a:solidFill>
                  <a:srgbClr val="C00000"/>
                </a:solidFill>
              </a:rPr>
              <a:t>arrange</a:t>
            </a:r>
            <a:r>
              <a:rPr lang="en-GB" sz="2400" dirty="0"/>
              <a:t>: sorting (</a:t>
            </a:r>
            <a:r>
              <a:rPr lang="en-GB" sz="2400" dirty="0">
                <a:solidFill>
                  <a:srgbClr val="188E00"/>
                </a:solidFill>
              </a:rPr>
              <a:t>sort</a:t>
            </a:r>
            <a:r>
              <a:rPr lang="en-GB" sz="2400" dirty="0"/>
              <a:t>, </a:t>
            </a:r>
            <a:r>
              <a:rPr lang="en-GB" sz="2400" dirty="0">
                <a:solidFill>
                  <a:srgbClr val="188E00"/>
                </a:solidFill>
              </a:rPr>
              <a:t>order</a:t>
            </a:r>
            <a:r>
              <a:rPr lang="en-GB" sz="2400" dirty="0"/>
              <a:t>)</a:t>
            </a:r>
          </a:p>
          <a:p>
            <a:pPr>
              <a:spcAft>
                <a:spcPts val="1200"/>
              </a:spcAft>
            </a:pPr>
            <a:r>
              <a:rPr lang="en-GB" sz="2400" dirty="0">
                <a:solidFill>
                  <a:srgbClr val="C00000"/>
                </a:solidFill>
              </a:rPr>
              <a:t>distinct</a:t>
            </a:r>
            <a:r>
              <a:rPr lang="en-GB" sz="2400" dirty="0"/>
              <a:t>: find unique values (</a:t>
            </a:r>
            <a:r>
              <a:rPr lang="en-GB" sz="2400" dirty="0">
                <a:solidFill>
                  <a:srgbClr val="188E00"/>
                </a:solidFill>
              </a:rPr>
              <a:t>unique</a:t>
            </a:r>
            <a:r>
              <a:rPr lang="en-GB" sz="2400" dirty="0"/>
              <a:t>)</a:t>
            </a:r>
          </a:p>
          <a:p>
            <a:pPr>
              <a:spcAft>
                <a:spcPts val="1200"/>
              </a:spcAft>
            </a:pPr>
            <a:r>
              <a:rPr lang="en-GB" sz="2400" dirty="0">
                <a:solidFill>
                  <a:srgbClr val="C00000"/>
                </a:solidFill>
              </a:rPr>
              <a:t>slice</a:t>
            </a:r>
            <a:r>
              <a:rPr lang="en-GB" sz="2400" dirty="0"/>
              <a:t>: selecting rows based on position (</a:t>
            </a:r>
            <a:r>
              <a:rPr lang="en-GB" sz="2400" dirty="0">
                <a:solidFill>
                  <a:srgbClr val="188E00"/>
                </a:solidFill>
              </a:rPr>
              <a:t>[]</a:t>
            </a:r>
            <a:r>
              <a:rPr lang="en-GB" sz="2400" dirty="0"/>
              <a:t>)</a:t>
            </a:r>
          </a:p>
          <a:p>
            <a:pPr>
              <a:spcAft>
                <a:spcPts val="1200"/>
              </a:spcAft>
            </a:pPr>
            <a:r>
              <a:rPr lang="en-GB" sz="2400" dirty="0">
                <a:solidFill>
                  <a:srgbClr val="C00000"/>
                </a:solidFill>
              </a:rPr>
              <a:t>mutate</a:t>
            </a:r>
            <a:r>
              <a:rPr lang="en-GB" sz="2400" dirty="0"/>
              <a:t>: create new columns (</a:t>
            </a:r>
            <a:r>
              <a:rPr lang="en-GB" sz="2400" dirty="0">
                <a:solidFill>
                  <a:srgbClr val="188E00"/>
                </a:solidFill>
              </a:rPr>
              <a:t>transform</a:t>
            </a:r>
            <a:r>
              <a:rPr lang="en-GB" sz="2400" dirty="0"/>
              <a:t>)</a:t>
            </a:r>
          </a:p>
          <a:p>
            <a:pPr>
              <a:spcAft>
                <a:spcPts val="1200"/>
              </a:spcAft>
            </a:pPr>
            <a:r>
              <a:rPr lang="en-GB" sz="2400" dirty="0" err="1">
                <a:solidFill>
                  <a:srgbClr val="C00000"/>
                </a:solidFill>
              </a:rPr>
              <a:t>group_by</a:t>
            </a:r>
            <a:r>
              <a:rPr lang="en-GB" sz="2400" dirty="0"/>
              <a:t>: defining groups of rows to process subsets</a:t>
            </a:r>
          </a:p>
          <a:p>
            <a:pPr>
              <a:spcAft>
                <a:spcPts val="1200"/>
              </a:spcAft>
            </a:pPr>
            <a:r>
              <a:rPr lang="en-GB" sz="2400" dirty="0">
                <a:solidFill>
                  <a:srgbClr val="C00000"/>
                </a:solidFill>
              </a:rPr>
              <a:t>summarise</a:t>
            </a:r>
            <a:r>
              <a:rPr lang="en-GB" sz="2400" dirty="0"/>
              <a:t>: summarise data (optionally by group) (</a:t>
            </a:r>
            <a:r>
              <a:rPr lang="en-GB" sz="2400" dirty="0">
                <a:solidFill>
                  <a:srgbClr val="188E00"/>
                </a:solidFill>
              </a:rPr>
              <a:t>aggregate</a:t>
            </a:r>
            <a:r>
              <a:rPr lang="en-GB" sz="2400" dirty="0"/>
              <a:t>)</a:t>
            </a:r>
          </a:p>
          <a:p>
            <a:pPr>
              <a:spcAft>
                <a:spcPts val="1200"/>
              </a:spcAft>
            </a:pPr>
            <a:r>
              <a:rPr lang="en-GB" sz="2400" dirty="0">
                <a:solidFill>
                  <a:srgbClr val="C00000"/>
                </a:solidFill>
              </a:rPr>
              <a:t>*_join</a:t>
            </a:r>
            <a:r>
              <a:rPr lang="en-GB" sz="2400" dirty="0"/>
              <a:t>: merging data sets  (</a:t>
            </a:r>
            <a:r>
              <a:rPr lang="en-GB" sz="2400" dirty="0">
                <a:solidFill>
                  <a:srgbClr val="188E00"/>
                </a:solidFill>
              </a:rPr>
              <a:t>merge</a:t>
            </a:r>
            <a:r>
              <a:rPr lang="en-GB" sz="2400" dirty="0"/>
              <a:t>)</a:t>
            </a:r>
          </a:p>
          <a:p>
            <a:pPr>
              <a:spcAft>
                <a:spcPts val="1200"/>
              </a:spcAft>
            </a:pPr>
            <a:r>
              <a:rPr lang="en-GB" sz="2400" dirty="0" err="1">
                <a:solidFill>
                  <a:srgbClr val="C00000"/>
                </a:solidFill>
              </a:rPr>
              <a:t>bind_rows</a:t>
            </a:r>
            <a:r>
              <a:rPr lang="en-GB" sz="2400" dirty="0">
                <a:solidFill>
                  <a:srgbClr val="C00000"/>
                </a:solidFill>
              </a:rPr>
              <a:t>, </a:t>
            </a:r>
            <a:r>
              <a:rPr lang="en-GB" sz="2400" dirty="0" err="1">
                <a:solidFill>
                  <a:srgbClr val="C00000"/>
                </a:solidFill>
              </a:rPr>
              <a:t>bind_cols</a:t>
            </a:r>
            <a:r>
              <a:rPr lang="en-GB" sz="2400" dirty="0"/>
              <a:t>: combine multiple </a:t>
            </a:r>
            <a:r>
              <a:rPr lang="en-GB" sz="2400" dirty="0" err="1"/>
              <a:t>dfs</a:t>
            </a:r>
            <a:r>
              <a:rPr lang="en-GB" sz="2400" dirty="0"/>
              <a:t> by row or column </a:t>
            </a:r>
            <a:br>
              <a:rPr lang="en-GB" sz="2400" dirty="0"/>
            </a:br>
            <a:r>
              <a:rPr lang="en-GB" sz="2400" dirty="0"/>
              <a:t>														(</a:t>
            </a:r>
            <a:r>
              <a:rPr lang="en-GB" sz="2400" dirty="0" err="1">
                <a:solidFill>
                  <a:srgbClr val="188E00"/>
                </a:solidFill>
              </a:rPr>
              <a:t>rbind</a:t>
            </a:r>
            <a:r>
              <a:rPr lang="en-GB" sz="2400" dirty="0"/>
              <a:t>, </a:t>
            </a:r>
            <a:r>
              <a:rPr lang="en-GB" sz="2400" dirty="0" err="1">
                <a:solidFill>
                  <a:srgbClr val="188E00"/>
                </a:solidFill>
              </a:rPr>
              <a:t>cbind</a:t>
            </a:r>
            <a:r>
              <a:rPr lang="en-GB" sz="24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E1387-FE0F-46C8-BBF7-873C37409D93}"/>
              </a:ext>
            </a:extLst>
          </p:cNvPr>
          <p:cNvSpPr txBox="1"/>
          <p:nvPr/>
        </p:nvSpPr>
        <p:spPr>
          <a:xfrm>
            <a:off x="7299328" y="687581"/>
            <a:ext cx="1844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C00000"/>
                </a:solidFill>
              </a:rPr>
              <a:t>dplyr</a:t>
            </a:r>
            <a:r>
              <a:rPr lang="en-GB" dirty="0">
                <a:solidFill>
                  <a:srgbClr val="C00000"/>
                </a:solidFill>
              </a:rPr>
              <a:t> function</a:t>
            </a:r>
          </a:p>
          <a:p>
            <a:r>
              <a:rPr lang="en-GB" dirty="0">
                <a:solidFill>
                  <a:srgbClr val="1A9E00"/>
                </a:solidFill>
              </a:rPr>
              <a:t>Base R equivalent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2192F-6442-4581-882F-16B0E3121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7D4D93-59D0-4D45-BE14-2E487DAD448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373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5C642-4D8A-426F-836D-2BC74A48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Creating new variables using </a:t>
            </a:r>
            <a:r>
              <a:rPr lang="en-GB" dirty="0">
                <a:cs typeface="Courier New" panose="02070309020205020404" pitchFamily="49" charset="0"/>
              </a:rPr>
              <a:t>mutate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2AE99D-CA47-4CB9-931A-ED932CF6C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81" y="2276397"/>
            <a:ext cx="3136900" cy="18542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02FEE3-BFD3-492D-93BB-E60292906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82" y="950455"/>
            <a:ext cx="3651023" cy="701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1F42B4-1593-45CC-87F5-4BDB91E53039}"/>
              </a:ext>
            </a:extLst>
          </p:cNvPr>
          <p:cNvSpPr txBox="1"/>
          <p:nvPr/>
        </p:nvSpPr>
        <p:spPr>
          <a:xfrm>
            <a:off x="3903320" y="2276397"/>
            <a:ext cx="4982876" cy="21852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%&gt;% </a:t>
            </a:r>
          </a:p>
          <a:p>
            <a:r>
              <a:rPr lang="en-GB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mutate(</a:t>
            </a:r>
            <a:r>
              <a:rPr lang="en-GB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SQRT_Count</a:t>
            </a:r>
            <a:r>
              <a:rPr lang="en-GB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=sqrt(Count))</a:t>
            </a:r>
          </a:p>
          <a:p>
            <a:r>
              <a:rPr lang="en-GB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GB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9 x 5</a:t>
            </a:r>
          </a:p>
          <a:p>
            <a:r>
              <a:rPr lang="en-GB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`Depth (cm)` `Cal. yr. BP` Taxon                 Count </a:t>
            </a:r>
            <a:r>
              <a:rPr lang="en-GB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SQRT_Count</a:t>
            </a:r>
            <a:endParaRPr lang="en-GB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&lt;</a:t>
            </a:r>
            <a:r>
              <a:rPr lang="en-GB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  &lt;</a:t>
            </a:r>
            <a:r>
              <a:rPr lang="en-GB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GB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GB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          &lt;</a:t>
            </a:r>
            <a:r>
              <a:rPr lang="en-GB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&lt;</a:t>
            </a:r>
            <a:r>
              <a:rPr lang="en-GB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GB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         132         1514  Pinus sylvestris          3       1.73</a:t>
            </a:r>
          </a:p>
          <a:p>
            <a:r>
              <a:rPr lang="en-GB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2          132         1514  Taxus </a:t>
            </a:r>
            <a:r>
              <a:rPr lang="en-GB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baccata</a:t>
            </a:r>
            <a:r>
              <a:rPr lang="en-GB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1       1   </a:t>
            </a:r>
          </a:p>
          <a:p>
            <a:r>
              <a:rPr lang="en-GB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3          132         1514  Betula                   40       6.32</a:t>
            </a:r>
          </a:p>
          <a:p>
            <a:r>
              <a:rPr lang="en-GB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4          132         1514  Betula/Corylus/Myrica     2       1.41</a:t>
            </a:r>
          </a:p>
          <a:p>
            <a:r>
              <a:rPr lang="en-GB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5          164         1618. Pinus sylvestris          3       1.73</a:t>
            </a:r>
          </a:p>
          <a:p>
            <a:r>
              <a:rPr lang="en-GB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6          164         1618. Taxus </a:t>
            </a:r>
            <a:r>
              <a:rPr lang="en-GB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baccata</a:t>
            </a:r>
            <a:r>
              <a:rPr lang="en-GB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3       1.73</a:t>
            </a:r>
          </a:p>
          <a:p>
            <a:r>
              <a:rPr lang="en-GB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7          164         1618. Betula                   33       5.74</a:t>
            </a:r>
          </a:p>
          <a:p>
            <a:r>
              <a:rPr lang="en-GB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8          164         1618. Betula/Corylus/Myrica     1       1   </a:t>
            </a:r>
          </a:p>
          <a:p>
            <a:r>
              <a:rPr lang="en-GB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9          196         1723  Pinus sylvestris          3       1.73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2AF6E-AEB5-4CB2-A42F-94AAD7F0E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7D4D93-59D0-4D45-BE14-2E487DAD448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223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67791-002A-46C9-B90E-46BB2628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Summarising by group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FAE830-E8DA-4139-8FB1-1904AF3F7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94" y="2395528"/>
            <a:ext cx="3136900" cy="18542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A1CDA9-FB43-41C5-93B8-EF51BC7A0586}"/>
              </a:ext>
            </a:extLst>
          </p:cNvPr>
          <p:cNvSpPr txBox="1"/>
          <p:nvPr/>
        </p:nvSpPr>
        <p:spPr>
          <a:xfrm>
            <a:off x="4359821" y="2395528"/>
            <a:ext cx="4038058" cy="116955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%&gt;% summarise(Total=sum(Count))</a:t>
            </a:r>
          </a:p>
          <a:p>
            <a:endParaRPr lang="en-GB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Total</a:t>
            </a:r>
          </a:p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&lt;</a:t>
            </a:r>
            <a:r>
              <a:rPr lang="en-GB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GB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1           89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A04808-AC84-468A-A078-3FD964BB7DD8}"/>
              </a:ext>
            </a:extLst>
          </p:cNvPr>
          <p:cNvSpPr txBox="1"/>
          <p:nvPr/>
        </p:nvSpPr>
        <p:spPr>
          <a:xfrm>
            <a:off x="4352669" y="3782572"/>
            <a:ext cx="4038058" cy="203132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df %&gt;% </a:t>
            </a:r>
          </a:p>
          <a:p>
            <a:r>
              <a:rPr lang="en-US" dirty="0">
                <a:solidFill>
                  <a:srgbClr val="C00000"/>
                </a:solidFill>
              </a:rPr>
              <a:t>  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>
                <a:solidFill>
                  <a:srgbClr val="C00000"/>
                </a:solidFill>
              </a:rPr>
              <a:t>(`Depth (cm)`) %&gt;%</a:t>
            </a:r>
          </a:p>
          <a:p>
            <a:r>
              <a:rPr lang="en-US" dirty="0">
                <a:solidFill>
                  <a:srgbClr val="C00000"/>
                </a:solidFill>
              </a:rPr>
              <a:t>  </a:t>
            </a:r>
            <a:r>
              <a:rPr lang="en-US" dirty="0" err="1">
                <a:solidFill>
                  <a:srgbClr val="C00000"/>
                </a:solidFill>
              </a:rPr>
              <a:t>summarise</a:t>
            </a:r>
            <a:r>
              <a:rPr lang="en-US" dirty="0">
                <a:solidFill>
                  <a:srgbClr val="C00000"/>
                </a:solidFill>
              </a:rPr>
              <a:t>(Total=sum(Count))</a:t>
            </a:r>
          </a:p>
          <a:p>
            <a:endParaRPr lang="en-US" dirty="0"/>
          </a:p>
          <a:p>
            <a:r>
              <a:rPr lang="en-US" dirty="0"/>
              <a:t>   `Depth (cm)` Total</a:t>
            </a:r>
          </a:p>
          <a:p>
            <a:r>
              <a:rPr lang="en-US" dirty="0"/>
              <a:t>         &lt;</a:t>
            </a:r>
            <a:r>
              <a:rPr lang="en-US" dirty="0" err="1"/>
              <a:t>dbl</a:t>
            </a:r>
            <a:r>
              <a:rPr lang="en-US" dirty="0"/>
              <a:t>&gt;  &lt;</a:t>
            </a:r>
            <a:r>
              <a:rPr lang="en-US" dirty="0" err="1"/>
              <a:t>dbl</a:t>
            </a:r>
            <a:r>
              <a:rPr lang="en-US" dirty="0"/>
              <a:t>&gt;</a:t>
            </a:r>
          </a:p>
          <a:p>
            <a:r>
              <a:rPr lang="en-US" dirty="0"/>
              <a:t>1          132     46</a:t>
            </a:r>
          </a:p>
          <a:p>
            <a:r>
              <a:rPr lang="en-US" dirty="0"/>
              <a:t>2          164     40</a:t>
            </a:r>
          </a:p>
          <a:p>
            <a:r>
              <a:rPr lang="en-US" dirty="0"/>
              <a:t>3          196      3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4A4DB4-2A2A-4FDB-8DD5-B36C246EB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4" y="999957"/>
            <a:ext cx="3112938" cy="8489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4CAA22-9C3B-45E6-8906-1CC0E6810BFF}"/>
              </a:ext>
            </a:extLst>
          </p:cNvPr>
          <p:cNvSpPr txBox="1"/>
          <p:nvPr/>
        </p:nvSpPr>
        <p:spPr>
          <a:xfrm>
            <a:off x="1054635" y="1845533"/>
            <a:ext cx="297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Split    -&gt;    Apply  -&gt;  Combine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49306-D276-44CA-A5D5-9C5916127F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7D4D93-59D0-4D45-BE14-2E487DAD448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028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67791-002A-46C9-B90E-46BB2628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 new variables by group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FAE830-E8DA-4139-8FB1-1904AF3F7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83" y="2292506"/>
            <a:ext cx="3136900" cy="18542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A04808-AC84-468A-A078-3FD964BB7DD8}"/>
              </a:ext>
            </a:extLst>
          </p:cNvPr>
          <p:cNvSpPr txBox="1"/>
          <p:nvPr/>
        </p:nvSpPr>
        <p:spPr>
          <a:xfrm>
            <a:off x="3948622" y="2310332"/>
            <a:ext cx="4756991" cy="240065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df %&gt;% </a:t>
            </a:r>
          </a:p>
          <a:p>
            <a:r>
              <a:rPr lang="en-US" dirty="0">
                <a:solidFill>
                  <a:srgbClr val="C00000"/>
                </a:solidFill>
              </a:rPr>
              <a:t>   </a:t>
            </a:r>
            <a:r>
              <a:rPr lang="en-US" dirty="0" err="1">
                <a:solidFill>
                  <a:srgbClr val="C00000"/>
                </a:solidFill>
              </a:rPr>
              <a:t>group_by</a:t>
            </a:r>
            <a:r>
              <a:rPr lang="en-US" dirty="0">
                <a:solidFill>
                  <a:srgbClr val="C00000"/>
                </a:solidFill>
              </a:rPr>
              <a:t>(`Depth (cm)`) %&gt;%</a:t>
            </a:r>
          </a:p>
          <a:p>
            <a:r>
              <a:rPr lang="en-US" dirty="0">
                <a:solidFill>
                  <a:srgbClr val="C00000"/>
                </a:solidFill>
              </a:rPr>
              <a:t>   mutate(Percent=Count/sum(Count)*100)</a:t>
            </a:r>
          </a:p>
          <a:p>
            <a:endParaRPr lang="en-US" sz="900" dirty="0"/>
          </a:p>
          <a:p>
            <a:r>
              <a:rPr lang="en-US" sz="900" dirty="0"/>
              <a:t>`Depth (cm)` `Cal. yr. BP` Taxon                 Count Percent</a:t>
            </a:r>
          </a:p>
          <a:p>
            <a:r>
              <a:rPr lang="en-US" sz="900" dirty="0"/>
              <a:t>         &lt;</a:t>
            </a:r>
            <a:r>
              <a:rPr lang="en-US" sz="900" dirty="0" err="1"/>
              <a:t>dbl</a:t>
            </a:r>
            <a:r>
              <a:rPr lang="en-US" sz="900" dirty="0"/>
              <a:t>&gt;         &lt;</a:t>
            </a:r>
            <a:r>
              <a:rPr lang="en-US" sz="900" dirty="0" err="1"/>
              <a:t>dbl</a:t>
            </a:r>
            <a:r>
              <a:rPr lang="en-US" sz="900" dirty="0"/>
              <a:t>&gt; &lt;</a:t>
            </a:r>
            <a:r>
              <a:rPr lang="en-US" sz="900" dirty="0" err="1"/>
              <a:t>chr</a:t>
            </a:r>
            <a:r>
              <a:rPr lang="en-US" sz="900" dirty="0"/>
              <a:t>&gt;                 &lt;</a:t>
            </a:r>
            <a:r>
              <a:rPr lang="en-US" sz="900" dirty="0" err="1"/>
              <a:t>dbl</a:t>
            </a:r>
            <a:r>
              <a:rPr lang="en-US" sz="900" dirty="0"/>
              <a:t>&gt;   &lt;</a:t>
            </a:r>
            <a:r>
              <a:rPr lang="en-US" sz="900" dirty="0" err="1"/>
              <a:t>dbl</a:t>
            </a:r>
            <a:r>
              <a:rPr lang="en-US" sz="900" dirty="0"/>
              <a:t>&gt;</a:t>
            </a:r>
          </a:p>
          <a:p>
            <a:r>
              <a:rPr lang="en-US" sz="900" dirty="0"/>
              <a:t>1          132         1514  Pinus sylvestris          3    6.52</a:t>
            </a:r>
          </a:p>
          <a:p>
            <a:r>
              <a:rPr lang="en-US" sz="900" dirty="0"/>
              <a:t>2          132         1514  Taxus </a:t>
            </a:r>
            <a:r>
              <a:rPr lang="en-US" sz="900" dirty="0" err="1"/>
              <a:t>baccata</a:t>
            </a:r>
            <a:r>
              <a:rPr lang="en-US" sz="900" dirty="0"/>
              <a:t>             1    2.17</a:t>
            </a:r>
          </a:p>
          <a:p>
            <a:r>
              <a:rPr lang="en-US" sz="900" dirty="0"/>
              <a:t>3          132         1514  Betula                   40   87.0 </a:t>
            </a:r>
          </a:p>
          <a:p>
            <a:r>
              <a:rPr lang="en-US" sz="900" dirty="0"/>
              <a:t>4          132         1514  Betula/Corylus/Myrica     2    4.35</a:t>
            </a:r>
          </a:p>
          <a:p>
            <a:r>
              <a:rPr lang="en-US" sz="900" dirty="0"/>
              <a:t>5          164         1618. Pinus sylvestris          3    7.5 </a:t>
            </a:r>
          </a:p>
          <a:p>
            <a:r>
              <a:rPr lang="en-US" sz="900" dirty="0"/>
              <a:t>6          164         1618. Taxus </a:t>
            </a:r>
            <a:r>
              <a:rPr lang="en-US" sz="900" dirty="0" err="1"/>
              <a:t>baccata</a:t>
            </a:r>
            <a:r>
              <a:rPr lang="en-US" sz="900" dirty="0"/>
              <a:t>             3    7.5 </a:t>
            </a:r>
          </a:p>
          <a:p>
            <a:r>
              <a:rPr lang="en-US" sz="900" dirty="0"/>
              <a:t>7          164         1618. Betula                   33   82.5 </a:t>
            </a:r>
          </a:p>
          <a:p>
            <a:r>
              <a:rPr lang="en-US" sz="900" dirty="0"/>
              <a:t>8          164         1618. Betula/Corylus/Myrica     1    2.5 </a:t>
            </a:r>
          </a:p>
          <a:p>
            <a:r>
              <a:rPr lang="en-US" sz="900" dirty="0"/>
              <a:t>9          196         1723  Pinus sylvestris          3  100 </a:t>
            </a:r>
            <a:endParaRPr lang="en-GB" sz="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913DD4-0107-497F-993E-129CE2576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83" y="1038903"/>
            <a:ext cx="3461101" cy="7974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CE7B2-78BF-486B-ACAC-14D221B09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7D4D93-59D0-4D45-BE14-2E487DAD448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072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6FD0E9-F46A-4AA4-9419-1CCB08C8E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Palaeodata</a:t>
            </a:r>
            <a:r>
              <a:rPr lang="en-GB" dirty="0"/>
              <a:t> Workflow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B71B12-0B17-463C-A888-C26FA4F235FC}"/>
              </a:ext>
            </a:extLst>
          </p:cNvPr>
          <p:cNvGrpSpPr/>
          <p:nvPr/>
        </p:nvGrpSpPr>
        <p:grpSpPr>
          <a:xfrm>
            <a:off x="189351" y="1022688"/>
            <a:ext cx="8318192" cy="3028386"/>
            <a:chOff x="201436" y="1530240"/>
            <a:chExt cx="8318192" cy="3028386"/>
          </a:xfrm>
        </p:grpSpPr>
        <p:sp>
          <p:nvSpPr>
            <p:cNvPr id="2" name="Hexagon 1">
              <a:extLst>
                <a:ext uri="{FF2B5EF4-FFF2-40B4-BE49-F238E27FC236}">
                  <a16:creationId xmlns:a16="http://schemas.microsoft.com/office/drawing/2014/main" id="{32907593-F3B5-49F7-B373-CF684C407DDE}"/>
                </a:ext>
              </a:extLst>
            </p:cNvPr>
            <p:cNvSpPr/>
            <p:nvPr/>
          </p:nvSpPr>
          <p:spPr>
            <a:xfrm>
              <a:off x="1937561" y="2783773"/>
              <a:ext cx="1397783" cy="1244712"/>
            </a:xfrm>
            <a:prstGeom prst="hexagon">
              <a:avLst/>
            </a:prstGeom>
            <a:noFill/>
            <a:ln w="20955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9000">
                    <a:schemeClr val="accent1">
                      <a:lumMod val="0"/>
                      <a:lumOff val="100000"/>
                    </a:schemeClr>
                  </a:gs>
                  <a:gs pos="69000">
                    <a:schemeClr val="accent1">
                      <a:lumMod val="10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Retrieve data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B2502B8-40D6-4081-899A-D07E9EC775EF}"/>
                </a:ext>
              </a:extLst>
            </p:cNvPr>
            <p:cNvSpPr/>
            <p:nvPr/>
          </p:nvSpPr>
          <p:spPr>
            <a:xfrm>
              <a:off x="201436" y="1530240"/>
              <a:ext cx="5357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22225">
                    <a:solidFill>
                      <a:schemeClr val="accent6">
                        <a:lumMod val="75000"/>
                      </a:schemeClr>
                    </a:solidFill>
                    <a:prstDash val="solid"/>
                  </a:ln>
                  <a:solidFill>
                    <a:schemeClr val="accent6">
                      <a:lumMod val="75000"/>
                      <a:alpha val="32000"/>
                    </a:schemeClr>
                  </a:solidFill>
                  <a:effectLst/>
                </a:rPr>
                <a:t>1</a:t>
              </a:r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223A373F-EE6A-4363-921C-4396AD6DFF93}"/>
                </a:ext>
              </a:extLst>
            </p:cNvPr>
            <p:cNvSpPr/>
            <p:nvPr/>
          </p:nvSpPr>
          <p:spPr>
            <a:xfrm>
              <a:off x="632426" y="2043830"/>
              <a:ext cx="1397783" cy="1244712"/>
            </a:xfrm>
            <a:prstGeom prst="hexagon">
              <a:avLst/>
            </a:prstGeom>
            <a:noFill/>
            <a:ln w="209550">
              <a:gradFill flip="none" rotWithShape="1">
                <a:gsLst>
                  <a:gs pos="84000">
                    <a:schemeClr val="accent6">
                      <a:lumMod val="75000"/>
                    </a:schemeClr>
                  </a:gs>
                  <a:gs pos="0">
                    <a:schemeClr val="accent1">
                      <a:lumMod val="0"/>
                      <a:lumOff val="100000"/>
                    </a:schemeClr>
                  </a:gs>
                  <a:gs pos="31000">
                    <a:schemeClr val="accent1">
                      <a:lumMod val="0"/>
                      <a:lumOff val="10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Set up working environ-</a:t>
              </a:r>
              <a:r>
                <a:rPr lang="en-GB" sz="1600" dirty="0" err="1">
                  <a:solidFill>
                    <a:schemeClr val="tx1"/>
                  </a:solidFill>
                </a:rPr>
                <a:t>ment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4D9ABFC6-138A-4EFF-90BE-4F2B086814D8}"/>
                </a:ext>
              </a:extLst>
            </p:cNvPr>
            <p:cNvSpPr/>
            <p:nvPr/>
          </p:nvSpPr>
          <p:spPr>
            <a:xfrm>
              <a:off x="3242696" y="2043830"/>
              <a:ext cx="1397783" cy="1244712"/>
            </a:xfrm>
            <a:prstGeom prst="hexagon">
              <a:avLst/>
            </a:prstGeom>
            <a:noFill/>
            <a:ln w="20955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29000">
                    <a:schemeClr val="accent1">
                      <a:lumMod val="0"/>
                      <a:lumOff val="100000"/>
                    </a:schemeClr>
                  </a:gs>
                  <a:gs pos="83000">
                    <a:srgbClr val="C00000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Clean, transform and tidy data</a:t>
              </a:r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C0D41FE0-2194-4666-A003-3604091AA964}"/>
                </a:ext>
              </a:extLst>
            </p:cNvPr>
            <p:cNvSpPr/>
            <p:nvPr/>
          </p:nvSpPr>
          <p:spPr>
            <a:xfrm>
              <a:off x="4529703" y="2783773"/>
              <a:ext cx="1397783" cy="1244712"/>
            </a:xfrm>
            <a:prstGeom prst="hexagon">
              <a:avLst/>
            </a:prstGeom>
            <a:noFill/>
            <a:ln w="20955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29000">
                    <a:schemeClr val="accent1">
                      <a:lumMod val="0"/>
                      <a:lumOff val="100000"/>
                    </a:schemeClr>
                  </a:gs>
                  <a:gs pos="79000">
                    <a:srgbClr val="00B0F0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Explore, visualise data</a:t>
              </a:r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10EF8F08-6875-483A-851F-96B80D7C4021}"/>
                </a:ext>
              </a:extLst>
            </p:cNvPr>
            <p:cNvSpPr/>
            <p:nvPr/>
          </p:nvSpPr>
          <p:spPr>
            <a:xfrm>
              <a:off x="5834838" y="2043830"/>
              <a:ext cx="1397783" cy="1244712"/>
            </a:xfrm>
            <a:prstGeom prst="hexagon">
              <a:avLst/>
            </a:prstGeom>
            <a:noFill/>
            <a:ln w="20955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29000">
                    <a:schemeClr val="accent1">
                      <a:lumMod val="0"/>
                      <a:lumOff val="100000"/>
                    </a:schemeClr>
                  </a:gs>
                  <a:gs pos="83000">
                    <a:schemeClr val="accent2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Modelling / statistical analysis</a:t>
              </a:r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E4265E08-D888-496F-9459-C8F94B009FC1}"/>
                </a:ext>
              </a:extLst>
            </p:cNvPr>
            <p:cNvSpPr/>
            <p:nvPr/>
          </p:nvSpPr>
          <p:spPr>
            <a:xfrm>
              <a:off x="7121845" y="2783773"/>
              <a:ext cx="1397783" cy="1244712"/>
            </a:xfrm>
            <a:prstGeom prst="hexagon">
              <a:avLst/>
            </a:prstGeom>
            <a:noFill/>
            <a:ln w="20955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29000">
                    <a:schemeClr val="accent1">
                      <a:lumMod val="0"/>
                      <a:lumOff val="100000"/>
                    </a:schemeClr>
                  </a:gs>
                  <a:gs pos="83000">
                    <a:srgbClr val="7030A0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</a:rPr>
                <a:t>Publish, reproduce-able code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4A0558-FC8F-4180-9929-7C1E75EC7B38}"/>
                </a:ext>
              </a:extLst>
            </p:cNvPr>
            <p:cNvSpPr/>
            <p:nvPr/>
          </p:nvSpPr>
          <p:spPr>
            <a:xfrm>
              <a:off x="1531302" y="3635296"/>
              <a:ext cx="5357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22225">
                    <a:solidFill>
                      <a:schemeClr val="accent1"/>
                    </a:solidFill>
                    <a:prstDash val="solid"/>
                  </a:ln>
                  <a:solidFill>
                    <a:schemeClr val="accent1">
                      <a:alpha val="32000"/>
                    </a:schemeClr>
                  </a:solidFill>
                  <a:effectLst/>
                </a:rPr>
                <a:t>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0AEB0A-6EC1-4B8B-9C38-F476458F44A1}"/>
                </a:ext>
              </a:extLst>
            </p:cNvPr>
            <p:cNvSpPr/>
            <p:nvPr/>
          </p:nvSpPr>
          <p:spPr>
            <a:xfrm>
              <a:off x="6730499" y="3635296"/>
              <a:ext cx="5357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22225">
                    <a:solidFill>
                      <a:srgbClr val="7030A0"/>
                    </a:solidFill>
                    <a:prstDash val="solid"/>
                  </a:ln>
                  <a:solidFill>
                    <a:srgbClr val="7030A0">
                      <a:alpha val="32000"/>
                    </a:srgbClr>
                  </a:solidFill>
                  <a:effectLst/>
                </a:rPr>
                <a:t>6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BD58546-1D0C-4416-8182-49D271F44287}"/>
                </a:ext>
              </a:extLst>
            </p:cNvPr>
            <p:cNvSpPr/>
            <p:nvPr/>
          </p:nvSpPr>
          <p:spPr>
            <a:xfrm>
              <a:off x="5476351" y="1530240"/>
              <a:ext cx="5357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alpha val="32000"/>
                    </a:schemeClr>
                  </a:solidFill>
                  <a:effectLst/>
                </a:rPr>
                <a:t>5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09968AD-B11F-4891-9710-81054997646B}"/>
                </a:ext>
              </a:extLst>
            </p:cNvPr>
            <p:cNvSpPr/>
            <p:nvPr/>
          </p:nvSpPr>
          <p:spPr>
            <a:xfrm>
              <a:off x="4142560" y="3635296"/>
              <a:ext cx="5357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22225">
                    <a:solidFill>
                      <a:srgbClr val="00B0F0"/>
                    </a:solidFill>
                    <a:prstDash val="solid"/>
                  </a:ln>
                  <a:solidFill>
                    <a:srgbClr val="00B0F0">
                      <a:alpha val="32000"/>
                    </a:srgbClr>
                  </a:solidFill>
                  <a:effectLst/>
                </a:rPr>
                <a:t>4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B41DAEE-5183-4146-AB87-71818F5C20CB}"/>
                </a:ext>
              </a:extLst>
            </p:cNvPr>
            <p:cNvSpPr/>
            <p:nvPr/>
          </p:nvSpPr>
          <p:spPr>
            <a:xfrm>
              <a:off x="2854259" y="1530240"/>
              <a:ext cx="5357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22225">
                    <a:solidFill>
                      <a:srgbClr val="C00000"/>
                    </a:solidFill>
                    <a:prstDash val="solid"/>
                  </a:ln>
                  <a:solidFill>
                    <a:srgbClr val="C00000">
                      <a:alpha val="32000"/>
                    </a:srgbClr>
                  </a:solidFill>
                  <a:effectLst/>
                </a:rPr>
                <a:t>3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C37B30B-E42F-45F5-9ACB-EC2A31E82ED0}"/>
              </a:ext>
            </a:extLst>
          </p:cNvPr>
          <p:cNvSpPr txBox="1"/>
          <p:nvPr/>
        </p:nvSpPr>
        <p:spPr>
          <a:xfrm>
            <a:off x="114361" y="5939750"/>
            <a:ext cx="2755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Based on Fig 3, Slater et al. 2019. Using R in hydrology: a review of recent developments and future directions. Hydrology and Earth System Sciences </a:t>
            </a:r>
            <a:r>
              <a:rPr lang="en-GB" sz="1000" b="1" dirty="0">
                <a:solidFill>
                  <a:schemeClr val="bg1">
                    <a:lumMod val="50000"/>
                  </a:schemeClr>
                </a:solidFill>
              </a:rPr>
              <a:t>23:2939-2963.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2D03C3-9290-45E0-8595-BEB94C2A4A9F}"/>
              </a:ext>
            </a:extLst>
          </p:cNvPr>
          <p:cNvSpPr txBox="1"/>
          <p:nvPr/>
        </p:nvSpPr>
        <p:spPr>
          <a:xfrm>
            <a:off x="3810907" y="4922522"/>
            <a:ext cx="4894020" cy="1754326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Not sexy, not clever, not always straightforward, and can be very time consuming.</a:t>
            </a:r>
          </a:p>
          <a:p>
            <a:r>
              <a:rPr lang="en-GB" dirty="0"/>
              <a:t>Having a good set of tools in R can: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GB" dirty="0"/>
              <a:t>Increase efficiency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GB" dirty="0"/>
              <a:t>Reduce errors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GB" dirty="0"/>
              <a:t>Self-documenting &amp; reproducible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01FE060-3204-48A8-A875-CBECD66406C1}"/>
              </a:ext>
            </a:extLst>
          </p:cNvPr>
          <p:cNvSpPr/>
          <p:nvPr/>
        </p:nvSpPr>
        <p:spPr>
          <a:xfrm rot="16200000">
            <a:off x="3026682" y="3715303"/>
            <a:ext cx="1778080" cy="410640"/>
          </a:xfrm>
          <a:prstGeom prst="rightArrow">
            <a:avLst/>
          </a:prstGeom>
          <a:solidFill>
            <a:srgbClr val="C00000">
              <a:alpha val="37000"/>
            </a:srgbClr>
          </a:solidFill>
          <a:ln w="50800">
            <a:solidFill>
              <a:srgbClr val="C00000">
                <a:alpha val="62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8A391-A62D-474C-B642-F4B9D12783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7D4D93-59D0-4D45-BE14-2E487DAD448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749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11E7D-FDDE-4603-8D81-6FCAFE81B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Merging tables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47C79B-006A-43AE-82BB-103B58FDA2C3}"/>
              </a:ext>
            </a:extLst>
          </p:cNvPr>
          <p:cNvSpPr txBox="1"/>
          <p:nvPr/>
        </p:nvSpPr>
        <p:spPr>
          <a:xfrm>
            <a:off x="146790" y="902493"/>
            <a:ext cx="8997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Join or merge tables using column(s) common to both tables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CB5313-A464-470C-A653-62786B3BE1C5}"/>
              </a:ext>
            </a:extLst>
          </p:cNvPr>
          <p:cNvSpPr txBox="1"/>
          <p:nvPr/>
        </p:nvSpPr>
        <p:spPr>
          <a:xfrm>
            <a:off x="402147" y="1945065"/>
            <a:ext cx="4261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Left join – all rows from left df, matching rows from right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905527-4D4A-46A8-94C9-3B92916A9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53" y="2805685"/>
            <a:ext cx="3226583" cy="1593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00" name="Picture 4" descr="Join R Functions of dplyr Package Overview">
            <a:extLst>
              <a:ext uri="{FF2B5EF4-FFF2-40B4-BE49-F238E27FC236}">
                <a16:creationId xmlns:a16="http://schemas.microsoft.com/office/drawing/2014/main" id="{DFCDD65E-F13C-4043-BBE2-2348ADE79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706" y="2757347"/>
            <a:ext cx="3734137" cy="209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D018B6-4933-4E43-B174-0D02A7CDF170}"/>
              </a:ext>
            </a:extLst>
          </p:cNvPr>
          <p:cNvSpPr txBox="1"/>
          <p:nvPr/>
        </p:nvSpPr>
        <p:spPr>
          <a:xfrm>
            <a:off x="4882171" y="2000954"/>
            <a:ext cx="4261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Other join types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8E81AD-F7FE-4A77-89B7-7D633D5CEB32}"/>
              </a:ext>
            </a:extLst>
          </p:cNvPr>
          <p:cNvCxnSpPr/>
          <p:nvPr/>
        </p:nvCxnSpPr>
        <p:spPr>
          <a:xfrm>
            <a:off x="5160117" y="4986624"/>
            <a:ext cx="2183281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05CE63-F63A-435F-B13F-FA4143222A1E}"/>
              </a:ext>
            </a:extLst>
          </p:cNvPr>
          <p:cNvCxnSpPr>
            <a:cxnSpLocks/>
          </p:cNvCxnSpPr>
          <p:nvPr/>
        </p:nvCxnSpPr>
        <p:spPr>
          <a:xfrm>
            <a:off x="7761659" y="4986624"/>
            <a:ext cx="822423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6B3C03-67D6-4F40-8CA1-1D7C252CFFE0}"/>
              </a:ext>
            </a:extLst>
          </p:cNvPr>
          <p:cNvSpPr txBox="1"/>
          <p:nvPr/>
        </p:nvSpPr>
        <p:spPr>
          <a:xfrm>
            <a:off x="5357499" y="5133073"/>
            <a:ext cx="18932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Mutating joins: combine variables from the 2 sources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DC6F04-268E-4CCC-87C6-BBC15AD34825}"/>
              </a:ext>
            </a:extLst>
          </p:cNvPr>
          <p:cNvSpPr txBox="1"/>
          <p:nvPr/>
        </p:nvSpPr>
        <p:spPr>
          <a:xfrm>
            <a:off x="7709293" y="5133073"/>
            <a:ext cx="1039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Filtering joins: use right hand df to filter rows in </a:t>
            </a:r>
            <a:r>
              <a:rPr lang="en-GB" sz="1100" dirty="0" err="1"/>
              <a:t>lh</a:t>
            </a:r>
            <a:r>
              <a:rPr lang="en-GB" sz="1100" dirty="0"/>
              <a:t> df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4D1D68-13D5-4044-8B22-5449A9D8F092}"/>
              </a:ext>
            </a:extLst>
          </p:cNvPr>
          <p:cNvSpPr txBox="1"/>
          <p:nvPr/>
        </p:nvSpPr>
        <p:spPr>
          <a:xfrm>
            <a:off x="443102" y="4613096"/>
            <a:ext cx="4011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Df1 %&gt;% </a:t>
            </a:r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left_join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(df2, by=‘ID’)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A8E349-D927-45B9-91A4-3791BD36EDCB}"/>
              </a:ext>
            </a:extLst>
          </p:cNvPr>
          <p:cNvSpPr txBox="1"/>
          <p:nvPr/>
        </p:nvSpPr>
        <p:spPr>
          <a:xfrm>
            <a:off x="71836" y="6552321"/>
            <a:ext cx="45921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bg1">
                    <a:lumMod val="65000"/>
                  </a:schemeClr>
                </a:solidFill>
              </a:rPr>
              <a:t>Figures from https://statisticsglobe.com/r-dplyr-join-inner-left-right-full-semi-anti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297A5-5A48-4E33-9341-CF3D706121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7D4D93-59D0-4D45-BE14-2E487DAD448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081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7A647-F05B-4485-909D-AD98541F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across rows using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across()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ED542F-49CA-4F38-B26D-BE6FFBD527F5}"/>
              </a:ext>
            </a:extLst>
          </p:cNvPr>
          <p:cNvSpPr txBox="1"/>
          <p:nvPr/>
        </p:nvSpPr>
        <p:spPr>
          <a:xfrm>
            <a:off x="4087905" y="936953"/>
            <a:ext cx="508919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indent="-269875"/>
            <a:r>
              <a:rPr lang="nl-NL" sz="14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Base R </a:t>
            </a:r>
            <a:r>
              <a:rPr lang="nl-NL" sz="14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</a:t>
            </a:r>
            <a:r>
              <a:rPr lang="nl-NL" sz="14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situ</a:t>
            </a:r>
          </a:p>
          <a:p>
            <a:pPr marL="269875" indent="-269875"/>
            <a:r>
              <a:rPr lang="nl-NL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nl-NL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[is.na(</a:t>
            </a:r>
            <a:r>
              <a:rPr lang="nl-NL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nl-NL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)] &lt;- 0 		</a:t>
            </a:r>
          </a:p>
          <a:p>
            <a:pPr marL="269875" indent="-269875"/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69875" indent="-269875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Base R create new df </a:t>
            </a:r>
          </a:p>
          <a:p>
            <a:pPr marL="269875" indent="-269875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replace(df, is.na(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), 0)</a:t>
            </a:r>
          </a:p>
          <a:p>
            <a:pPr marL="269875" indent="-269875"/>
            <a:endParaRPr lang="en-US" sz="1400" b="1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69875" indent="-269875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4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replace NAs in a single column</a:t>
            </a:r>
          </a:p>
          <a:p>
            <a:pPr marL="269875" indent="-269875"/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%&gt;% mutate(Betula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replace_na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(Betula, 0)))</a:t>
            </a:r>
            <a:endParaRPr lang="en-US" sz="1400" b="1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48DAD-1A82-4D0E-9101-5252AA324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31" y="947876"/>
            <a:ext cx="3790950" cy="18542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76245-1DC3-47C1-984D-D1909D832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7D4D93-59D0-4D45-BE14-2E487DAD448D}" type="slidenum">
              <a:rPr lang="en-GB" smtClean="0"/>
              <a:t>21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1F0158-B705-6FE9-0C84-7CA57C2435C5}"/>
              </a:ext>
            </a:extLst>
          </p:cNvPr>
          <p:cNvSpPr txBox="1"/>
          <p:nvPr/>
        </p:nvSpPr>
        <p:spPr>
          <a:xfrm>
            <a:off x="520966" y="5579725"/>
            <a:ext cx="66111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indent="-269875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4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replace NAs except in cols 1 &amp; 2 </a:t>
            </a:r>
          </a:p>
          <a:p>
            <a:pPr marL="269875" indent="-269875"/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df %&gt;% mutate(across(-(1:2), ~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replace_na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(.x, 0)))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3C1FF6-AD59-C980-C7D9-EF7A9E125499}"/>
              </a:ext>
            </a:extLst>
          </p:cNvPr>
          <p:cNvSpPr txBox="1"/>
          <p:nvPr/>
        </p:nvSpPr>
        <p:spPr>
          <a:xfrm>
            <a:off x="520966" y="3141821"/>
            <a:ext cx="76379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indent="-269875"/>
            <a:r>
              <a:rPr lang="en-US" sz="2400" b="1" dirty="0">
                <a:solidFill>
                  <a:srgbClr val="C00000"/>
                </a:solidFill>
                <a:cs typeface="Courier New" panose="02070309020205020404" pitchFamily="49" charset="0"/>
              </a:rPr>
              <a:t>Use </a:t>
            </a:r>
            <a:r>
              <a:rPr lang="en-US" sz="2400" b="1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across()</a:t>
            </a:r>
            <a:r>
              <a:rPr lang="en-US" sz="2400" b="1" dirty="0">
                <a:solidFill>
                  <a:srgbClr val="FF0000"/>
                </a:solidFill>
                <a:cs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C00000"/>
                </a:solidFill>
                <a:cs typeface="Courier New" panose="02070309020205020404" pitchFamily="49" charset="0"/>
              </a:rPr>
              <a:t>to select, rename, or apply a transformation to multiple 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E36A77-7428-C131-FCDA-AE93D00FF596}"/>
              </a:ext>
            </a:extLst>
          </p:cNvPr>
          <p:cNvSpPr txBox="1"/>
          <p:nvPr/>
        </p:nvSpPr>
        <p:spPr>
          <a:xfrm>
            <a:off x="520966" y="4187023"/>
            <a:ext cx="7710337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69875" indent="-269875">
              <a:defRPr sz="1200" b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sz="1400" dirty="0">
                <a:solidFill>
                  <a:srgbClr val="C00000"/>
                </a:solidFill>
              </a:rPr>
              <a:t>across(.cols = everything(), .</a:t>
            </a:r>
            <a:r>
              <a:rPr lang="en-GB" sz="1400" dirty="0" err="1">
                <a:solidFill>
                  <a:srgbClr val="C00000"/>
                </a:solidFill>
              </a:rPr>
              <a:t>fns</a:t>
            </a:r>
            <a:r>
              <a:rPr lang="en-GB" sz="1400" dirty="0">
                <a:solidFill>
                  <a:srgbClr val="C00000"/>
                </a:solidFill>
              </a:rPr>
              <a:t> = NULL, ..., .names = NULL)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.cols = columns to transform</a:t>
            </a:r>
          </a:p>
          <a:p>
            <a:r>
              <a:rPr lang="en-GB" dirty="0">
                <a:solidFill>
                  <a:schemeClr val="tx1"/>
                </a:solidFill>
              </a:rPr>
              <a:t>.</a:t>
            </a:r>
            <a:r>
              <a:rPr lang="en-GB" dirty="0" err="1">
                <a:solidFill>
                  <a:schemeClr val="tx1"/>
                </a:solidFill>
              </a:rPr>
              <a:t>fns</a:t>
            </a:r>
            <a:r>
              <a:rPr lang="en-GB" dirty="0">
                <a:solidFill>
                  <a:schemeClr val="tx1"/>
                </a:solidFill>
              </a:rPr>
              <a:t> = function to apply to each column </a:t>
            </a:r>
          </a:p>
          <a:p>
            <a:r>
              <a:rPr lang="en-GB" dirty="0">
                <a:solidFill>
                  <a:schemeClr val="tx1"/>
                </a:solidFill>
              </a:rPr>
              <a:t>.names = how the new columns will be names (default is to use original names)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D6E48-D8EC-DA58-F96C-AA6FCD285060}"/>
              </a:ext>
            </a:extLst>
          </p:cNvPr>
          <p:cNvSpPr txBox="1"/>
          <p:nvPr/>
        </p:nvSpPr>
        <p:spPr>
          <a:xfrm>
            <a:off x="5184436" y="6363611"/>
            <a:ext cx="3127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placeholder for passed column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769A74-0F7B-573C-3A45-D5B91B73ED67}"/>
              </a:ext>
            </a:extLst>
          </p:cNvPr>
          <p:cNvCxnSpPr>
            <a:cxnSpLocks/>
          </p:cNvCxnSpPr>
          <p:nvPr/>
        </p:nvCxnSpPr>
        <p:spPr>
          <a:xfrm flipH="1" flipV="1">
            <a:off x="5184436" y="6049645"/>
            <a:ext cx="124049" cy="3995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839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5AD353-1DC3-4923-95D6-4D746D2D9B37}"/>
              </a:ext>
            </a:extLst>
          </p:cNvPr>
          <p:cNvSpPr txBox="1"/>
          <p:nvPr/>
        </p:nvSpPr>
        <p:spPr>
          <a:xfrm>
            <a:off x="762624" y="2920440"/>
            <a:ext cx="72561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Part 2: Code it using the </a:t>
            </a:r>
            <a:r>
              <a:rPr lang="en-GB" sz="4000" dirty="0" err="1"/>
              <a:t>Tidyverse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27960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FBF491-F89E-4B6C-8E3A-6D733077992B}"/>
              </a:ext>
            </a:extLst>
          </p:cNvPr>
          <p:cNvSpPr txBox="1"/>
          <p:nvPr/>
        </p:nvSpPr>
        <p:spPr>
          <a:xfrm>
            <a:off x="251520" y="1360827"/>
            <a:ext cx="4098929" cy="37548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polldata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 &lt;- 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read_excel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("Woodbridge_et_al_2014_Data.xlsx", sheet="REDMERE")</a:t>
            </a:r>
          </a:p>
          <a:p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lcc_lookup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 &lt;- 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read_excel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("LCC_info.xlsx", sheet="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LCC_Lookup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lcc_lookup</a:t>
            </a:r>
            <a:endParaRPr lang="en-GB" sz="7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non_pollen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 &lt;- c("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Sample","Radiocarbon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 years B.P.", "EPD default [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yrs.BP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.]", "EPD [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yrs.BP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.]", "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Fossilva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 [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yrs.BP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.]", "Sum")</a:t>
            </a:r>
          </a:p>
          <a:p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del &lt;- 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colnames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polldata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) %in% 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non_pollen</a:t>
            </a:r>
            <a:endParaRPr lang="en-GB" sz="7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polldata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 &lt;- 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polldata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[, !del]</a:t>
            </a:r>
          </a:p>
          <a:p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depth_age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 &lt;- subset(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polldata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, select=c(`Depth (cm)`, `Cal. yr. BP`))</a:t>
            </a:r>
          </a:p>
          <a:p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poll_count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 &lt;- subset(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polldata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, select=-c(`Depth (cm)`, `Cal. yr. BP`))</a:t>
            </a:r>
          </a:p>
          <a:p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colnames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depth_age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) &lt;- c("Depth", "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Age_BP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poll_pc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 &lt;- 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poll_count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 / 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rowSums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poll_count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) * 100</a:t>
            </a:r>
          </a:p>
          <a:p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poll_sqrt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 &lt;- sqrt(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poll_pc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sel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 &lt;- match(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colnames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poll_sqrt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), 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lcc_lookup$VarName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taxa_lcc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 &lt;- 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lcc_lookup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[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sel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, ]</a:t>
            </a:r>
          </a:p>
          <a:p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poll_lcc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 &lt;- t (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rowsum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(t(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poll_sqrt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), group=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taxa_lcc$LCC_name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poll_lcc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 &lt;- 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data.frame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poll_lcc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, 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check.names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=FALSE)</a:t>
            </a:r>
          </a:p>
          <a:p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poll_norm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 &lt;- 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poll_lcc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 / 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rowSums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poll_lcc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) * 100</a:t>
            </a:r>
          </a:p>
          <a:p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dominant_class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 &lt;- apply(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poll_norm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, 1, 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which.max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poll_norm$lcc_class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 &lt;- factor(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colnames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poll_norm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)[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dominant_class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])</a:t>
            </a:r>
          </a:p>
          <a:p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sum_arboreal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 &lt;- 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rowSums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poll_norm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[, c("Coniferous woodland", </a:t>
            </a:r>
          </a:p>
          <a:p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                         "Deciduous woodland", </a:t>
            </a:r>
          </a:p>
          <a:p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                         "Wet/fen woodland")])  # arboreal 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sum_open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 &lt;- 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rowSums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poll_norm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[, c("Heath", </a:t>
            </a:r>
          </a:p>
          <a:p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                         "Pasture/meadow", </a:t>
            </a:r>
          </a:p>
          <a:p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                           "Arable indicators")])  # open 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poll_norm$Affinity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 &lt;- 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sum_arboreal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 - 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sum_open</a:t>
            </a:r>
            <a:endParaRPr lang="en-GB" sz="7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endParaRPr lang="en-GB" sz="7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plot(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depth_age$Age_BP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, 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poll_norm$Affinity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, type="l", </a:t>
            </a:r>
          </a:p>
          <a:p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xlab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="Age (years BP)",</a:t>
            </a:r>
          </a:p>
          <a:p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ylab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="Affinity")</a:t>
            </a:r>
          </a:p>
          <a:p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points(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depth_age$Age_BP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, 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poll_norm$Affinity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, 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pch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=19, 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cex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=1, col=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as.integer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poll_norm$lcc_class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legend("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topleft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", 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pch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=19, col=1:7, legend=levels(</a:t>
            </a:r>
            <a:r>
              <a:rPr lang="en-GB" sz="7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poll_norm$lcc_class</a:t>
            </a:r>
            <a:r>
              <a:rPr lang="en-GB" sz="700" dirty="0">
                <a:latin typeface="Lucida Console" panose="020B06090405040202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F4510-FE05-4762-8092-9354E1822780}"/>
              </a:ext>
            </a:extLst>
          </p:cNvPr>
          <p:cNvSpPr txBox="1"/>
          <p:nvPr/>
        </p:nvSpPr>
        <p:spPr>
          <a:xfrm>
            <a:off x="4626378" y="1360827"/>
            <a:ext cx="4404832" cy="429348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700">
                <a:latin typeface="Lucida Console" panose="020B06090405040202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 err="1"/>
              <a:t>polltidy</a:t>
            </a:r>
            <a:r>
              <a:rPr lang="en-GB" dirty="0"/>
              <a:t> &lt;- </a:t>
            </a:r>
            <a:r>
              <a:rPr lang="en-GB" dirty="0" err="1"/>
              <a:t>read_excel</a:t>
            </a:r>
            <a:r>
              <a:rPr lang="en-GB" dirty="0"/>
              <a:t>("Woodbridge_et_al_2014_Data.xlsx", sheet="REDMERE")</a:t>
            </a:r>
          </a:p>
          <a:p>
            <a:r>
              <a:rPr lang="en-GB" dirty="0" err="1"/>
              <a:t>lcc_lookup</a:t>
            </a:r>
            <a:r>
              <a:rPr lang="en-GB" dirty="0"/>
              <a:t> &lt;- </a:t>
            </a:r>
            <a:r>
              <a:rPr lang="en-GB" dirty="0" err="1"/>
              <a:t>read_excel</a:t>
            </a:r>
            <a:r>
              <a:rPr lang="en-GB" dirty="0"/>
              <a:t>("LCC_info.xlsx", sheet="</a:t>
            </a:r>
            <a:r>
              <a:rPr lang="en-GB" dirty="0" err="1"/>
              <a:t>LCC_Lookup</a:t>
            </a:r>
            <a:r>
              <a:rPr lang="en-GB" dirty="0"/>
              <a:t>")</a:t>
            </a:r>
          </a:p>
          <a:p>
            <a:r>
              <a:rPr lang="en-GB" dirty="0" err="1"/>
              <a:t>non_pollen</a:t>
            </a:r>
            <a:r>
              <a:rPr lang="en-GB" dirty="0"/>
              <a:t> &lt;- c("</a:t>
            </a:r>
            <a:r>
              <a:rPr lang="en-GB" dirty="0" err="1"/>
              <a:t>Sample","Radiocarbon</a:t>
            </a:r>
            <a:r>
              <a:rPr lang="en-GB" dirty="0"/>
              <a:t> years B.P.", "EPD default [</a:t>
            </a:r>
            <a:r>
              <a:rPr lang="en-GB" dirty="0" err="1"/>
              <a:t>yrs.BP</a:t>
            </a:r>
            <a:r>
              <a:rPr lang="en-GB" dirty="0"/>
              <a:t>.]", "EPD [</a:t>
            </a:r>
            <a:r>
              <a:rPr lang="en-GB" dirty="0" err="1"/>
              <a:t>yrs.BP</a:t>
            </a:r>
            <a:r>
              <a:rPr lang="en-GB" dirty="0"/>
              <a:t>.]", "</a:t>
            </a:r>
            <a:r>
              <a:rPr lang="en-GB" dirty="0" err="1"/>
              <a:t>Fossilva</a:t>
            </a:r>
            <a:r>
              <a:rPr lang="en-GB" dirty="0"/>
              <a:t> [</a:t>
            </a:r>
            <a:r>
              <a:rPr lang="en-GB" dirty="0" err="1"/>
              <a:t>yrs.BP</a:t>
            </a:r>
            <a:r>
              <a:rPr lang="en-GB" dirty="0"/>
              <a:t>.]", "Sum")</a:t>
            </a:r>
          </a:p>
          <a:p>
            <a:r>
              <a:rPr lang="en-GB" dirty="0" err="1"/>
              <a:t>polltidy_long</a:t>
            </a:r>
            <a:r>
              <a:rPr lang="en-GB" dirty="0"/>
              <a:t> &lt;- </a:t>
            </a:r>
            <a:r>
              <a:rPr lang="en-GB" dirty="0" err="1"/>
              <a:t>polldata</a:t>
            </a:r>
            <a:r>
              <a:rPr lang="en-GB" dirty="0"/>
              <a:t> %&gt;% </a:t>
            </a:r>
          </a:p>
          <a:p>
            <a:r>
              <a:rPr lang="en-GB" dirty="0"/>
              <a:t>  rename("Depth"=`Depth (cm)`, "</a:t>
            </a:r>
            <a:r>
              <a:rPr lang="en-GB" dirty="0" err="1"/>
              <a:t>Age_BP</a:t>
            </a:r>
            <a:r>
              <a:rPr lang="en-GB" dirty="0"/>
              <a:t>"=`Cal. yr. BP`) %&gt;%   </a:t>
            </a:r>
          </a:p>
          <a:p>
            <a:r>
              <a:rPr lang="en-GB" dirty="0"/>
              <a:t>  </a:t>
            </a:r>
            <a:r>
              <a:rPr lang="en-GB" dirty="0" err="1"/>
              <a:t>pivot_longer</a:t>
            </a:r>
            <a:r>
              <a:rPr lang="en-GB" dirty="0"/>
              <a:t>(cols=-c("Depth", "</a:t>
            </a:r>
            <a:r>
              <a:rPr lang="en-GB" dirty="0" err="1"/>
              <a:t>Age_BP</a:t>
            </a:r>
            <a:r>
              <a:rPr lang="en-GB" dirty="0"/>
              <a:t>"),                   </a:t>
            </a:r>
          </a:p>
          <a:p>
            <a:r>
              <a:rPr lang="en-GB" dirty="0"/>
              <a:t>               </a:t>
            </a:r>
            <a:r>
              <a:rPr lang="en-GB" dirty="0" err="1"/>
              <a:t>names_to</a:t>
            </a:r>
            <a:r>
              <a:rPr lang="en-GB" dirty="0"/>
              <a:t>="</a:t>
            </a:r>
            <a:r>
              <a:rPr lang="en-GB" dirty="0" err="1"/>
              <a:t>VarName</a:t>
            </a:r>
            <a:r>
              <a:rPr lang="en-GB" dirty="0"/>
              <a:t>", </a:t>
            </a:r>
            <a:r>
              <a:rPr lang="en-GB" dirty="0" err="1"/>
              <a:t>values_to</a:t>
            </a:r>
            <a:r>
              <a:rPr lang="en-GB" dirty="0"/>
              <a:t>="Count") %&gt;%    </a:t>
            </a:r>
          </a:p>
          <a:p>
            <a:r>
              <a:rPr lang="en-GB" dirty="0"/>
              <a:t>  filter(!(</a:t>
            </a:r>
            <a:r>
              <a:rPr lang="en-GB" dirty="0" err="1"/>
              <a:t>VarName</a:t>
            </a:r>
            <a:r>
              <a:rPr lang="en-GB" dirty="0"/>
              <a:t> %in% </a:t>
            </a:r>
            <a:r>
              <a:rPr lang="en-GB" dirty="0" err="1"/>
              <a:t>non_pollen</a:t>
            </a:r>
            <a:r>
              <a:rPr lang="en-GB" dirty="0"/>
              <a:t>))                         </a:t>
            </a:r>
          </a:p>
          <a:p>
            <a:r>
              <a:rPr lang="en-GB" dirty="0" err="1"/>
              <a:t>polltidy_sqrt</a:t>
            </a:r>
            <a:r>
              <a:rPr lang="en-GB" dirty="0"/>
              <a:t> &lt;- </a:t>
            </a:r>
            <a:r>
              <a:rPr lang="en-GB" dirty="0" err="1"/>
              <a:t>polldata_long</a:t>
            </a:r>
            <a:r>
              <a:rPr lang="en-GB" dirty="0"/>
              <a:t> %&gt;% </a:t>
            </a:r>
          </a:p>
          <a:p>
            <a:r>
              <a:rPr lang="en-GB" dirty="0"/>
              <a:t>  </a:t>
            </a:r>
            <a:r>
              <a:rPr lang="en-GB" dirty="0" err="1"/>
              <a:t>group_by</a:t>
            </a:r>
            <a:r>
              <a:rPr lang="en-GB" dirty="0"/>
              <a:t>(Depth) %&gt;%</a:t>
            </a:r>
          </a:p>
          <a:p>
            <a:r>
              <a:rPr lang="en-GB" dirty="0"/>
              <a:t>  mutate(Percent = Count / sum(Count) * 100, </a:t>
            </a:r>
          </a:p>
          <a:p>
            <a:r>
              <a:rPr lang="en-GB" dirty="0"/>
              <a:t>         SQRT_PC = sqrt(Percent)) %&gt;%</a:t>
            </a:r>
          </a:p>
          <a:p>
            <a:r>
              <a:rPr lang="en-GB" dirty="0"/>
              <a:t>  ungroup() </a:t>
            </a:r>
          </a:p>
          <a:p>
            <a:r>
              <a:rPr lang="en-GB" dirty="0" err="1"/>
              <a:t>polltidy_norm</a:t>
            </a:r>
            <a:r>
              <a:rPr lang="en-GB" dirty="0"/>
              <a:t> &lt;- </a:t>
            </a:r>
            <a:r>
              <a:rPr lang="en-GB" dirty="0" err="1"/>
              <a:t>polltidy_sqrt</a:t>
            </a:r>
            <a:r>
              <a:rPr lang="en-GB" dirty="0"/>
              <a:t> %&gt;% </a:t>
            </a:r>
          </a:p>
          <a:p>
            <a:r>
              <a:rPr lang="en-GB" dirty="0"/>
              <a:t>  </a:t>
            </a:r>
            <a:r>
              <a:rPr lang="en-GB" dirty="0" err="1"/>
              <a:t>left_join</a:t>
            </a:r>
            <a:r>
              <a:rPr lang="en-GB" dirty="0"/>
              <a:t>(</a:t>
            </a:r>
            <a:r>
              <a:rPr lang="en-GB" dirty="0" err="1"/>
              <a:t>lcc_lookup</a:t>
            </a:r>
            <a:r>
              <a:rPr lang="en-GB" dirty="0"/>
              <a:t>, by="</a:t>
            </a:r>
            <a:r>
              <a:rPr lang="en-GB" dirty="0" err="1"/>
              <a:t>VarName</a:t>
            </a:r>
            <a:r>
              <a:rPr lang="en-GB" dirty="0"/>
              <a:t>") %&gt;%</a:t>
            </a:r>
          </a:p>
          <a:p>
            <a:r>
              <a:rPr lang="en-GB" dirty="0"/>
              <a:t>  </a:t>
            </a:r>
            <a:r>
              <a:rPr lang="en-GB" dirty="0" err="1"/>
              <a:t>group_by</a:t>
            </a:r>
            <a:r>
              <a:rPr lang="en-GB" dirty="0"/>
              <a:t>(Depth, </a:t>
            </a:r>
            <a:r>
              <a:rPr lang="en-GB" dirty="0" err="1"/>
              <a:t>Age_BP</a:t>
            </a:r>
            <a:r>
              <a:rPr lang="en-GB" dirty="0"/>
              <a:t>, </a:t>
            </a:r>
            <a:r>
              <a:rPr lang="en-GB" dirty="0" err="1"/>
              <a:t>LCC_name</a:t>
            </a:r>
            <a:r>
              <a:rPr lang="en-GB" dirty="0"/>
              <a:t>, </a:t>
            </a:r>
            <a:r>
              <a:rPr lang="en-GB" dirty="0" err="1"/>
              <a:t>LCC_group</a:t>
            </a:r>
            <a:r>
              <a:rPr lang="en-GB" dirty="0"/>
              <a:t>) %&gt;%</a:t>
            </a:r>
          </a:p>
          <a:p>
            <a:r>
              <a:rPr lang="en-GB" dirty="0"/>
              <a:t>  summarise(SQRT_PC=sum(SQRT_PC), .groups="drop") %&gt;%</a:t>
            </a:r>
          </a:p>
          <a:p>
            <a:r>
              <a:rPr lang="en-GB" dirty="0"/>
              <a:t>  </a:t>
            </a:r>
            <a:r>
              <a:rPr lang="en-GB" dirty="0" err="1"/>
              <a:t>group_by</a:t>
            </a:r>
            <a:r>
              <a:rPr lang="en-GB" dirty="0"/>
              <a:t>(Depth, </a:t>
            </a:r>
            <a:r>
              <a:rPr lang="en-GB" dirty="0" err="1"/>
              <a:t>Age_BP</a:t>
            </a:r>
            <a:r>
              <a:rPr lang="en-GB" dirty="0"/>
              <a:t>) %&gt;%</a:t>
            </a:r>
          </a:p>
          <a:p>
            <a:r>
              <a:rPr lang="en-GB" dirty="0"/>
              <a:t>  mutate(</a:t>
            </a:r>
            <a:r>
              <a:rPr lang="en-GB" dirty="0" err="1"/>
              <a:t>Norm_SQRT_PC</a:t>
            </a:r>
            <a:r>
              <a:rPr lang="en-GB" dirty="0"/>
              <a:t>=SQRT_PC/sum(SQRT_PC)*100) %&gt;%</a:t>
            </a:r>
          </a:p>
          <a:p>
            <a:r>
              <a:rPr lang="en-GB" dirty="0"/>
              <a:t>  ungroup() %&gt;%</a:t>
            </a:r>
          </a:p>
          <a:p>
            <a:r>
              <a:rPr lang="en-GB" dirty="0"/>
              <a:t>  select(-SQRT_PC) </a:t>
            </a:r>
          </a:p>
          <a:p>
            <a:r>
              <a:rPr lang="en-GB" dirty="0" err="1"/>
              <a:t>polltidy_lcc</a:t>
            </a:r>
            <a:r>
              <a:rPr lang="en-GB" dirty="0"/>
              <a:t> &lt;- </a:t>
            </a:r>
            <a:r>
              <a:rPr lang="en-GB" dirty="0" err="1"/>
              <a:t>polltidy_norm</a:t>
            </a:r>
            <a:r>
              <a:rPr lang="en-GB" dirty="0"/>
              <a:t> %&gt;%</a:t>
            </a:r>
          </a:p>
          <a:p>
            <a:r>
              <a:rPr lang="en-GB" dirty="0"/>
              <a:t>  </a:t>
            </a:r>
            <a:r>
              <a:rPr lang="en-GB" dirty="0" err="1"/>
              <a:t>group_by</a:t>
            </a:r>
            <a:r>
              <a:rPr lang="en-GB" dirty="0"/>
              <a:t>(Depth, </a:t>
            </a:r>
            <a:r>
              <a:rPr lang="en-GB" dirty="0" err="1"/>
              <a:t>Age_BP</a:t>
            </a:r>
            <a:r>
              <a:rPr lang="en-GB" dirty="0"/>
              <a:t>) %&gt;%</a:t>
            </a:r>
          </a:p>
          <a:p>
            <a:r>
              <a:rPr lang="en-GB" dirty="0"/>
              <a:t>  mutate(A=sum(</a:t>
            </a:r>
            <a:r>
              <a:rPr lang="en-GB" dirty="0" err="1"/>
              <a:t>Norm_SQRT_PC</a:t>
            </a:r>
            <a:r>
              <a:rPr lang="en-GB" dirty="0"/>
              <a:t>[</a:t>
            </a:r>
            <a:r>
              <a:rPr lang="en-GB" dirty="0" err="1"/>
              <a:t>LCC_group</a:t>
            </a:r>
            <a:r>
              <a:rPr lang="en-GB" dirty="0"/>
              <a:t>=="A"]), </a:t>
            </a:r>
          </a:p>
          <a:p>
            <a:r>
              <a:rPr lang="en-GB" dirty="0"/>
              <a:t>         C=sum(</a:t>
            </a:r>
            <a:r>
              <a:rPr lang="en-GB" dirty="0" err="1"/>
              <a:t>Norm_SQRT_PC</a:t>
            </a:r>
            <a:r>
              <a:rPr lang="en-GB" dirty="0"/>
              <a:t>[</a:t>
            </a:r>
            <a:r>
              <a:rPr lang="en-GB" dirty="0" err="1"/>
              <a:t>LCC_group</a:t>
            </a:r>
            <a:r>
              <a:rPr lang="en-GB" dirty="0"/>
              <a:t>=="C"]), </a:t>
            </a:r>
          </a:p>
          <a:p>
            <a:r>
              <a:rPr lang="en-GB" dirty="0"/>
              <a:t>         Affinity=A-C) %&gt;%</a:t>
            </a:r>
          </a:p>
          <a:p>
            <a:r>
              <a:rPr lang="en-GB" dirty="0"/>
              <a:t>  select(-c(A, C)) %&gt;%</a:t>
            </a:r>
          </a:p>
          <a:p>
            <a:r>
              <a:rPr lang="en-GB" dirty="0"/>
              <a:t>  </a:t>
            </a:r>
            <a:r>
              <a:rPr lang="en-GB" dirty="0" err="1"/>
              <a:t>slice_max</a:t>
            </a:r>
            <a:r>
              <a:rPr lang="en-GB" dirty="0"/>
              <a:t>(</a:t>
            </a:r>
            <a:r>
              <a:rPr lang="en-GB" dirty="0" err="1"/>
              <a:t>Norm_SQRT_PC</a:t>
            </a:r>
            <a:r>
              <a:rPr lang="en-GB" dirty="0"/>
              <a:t>, n=1, </a:t>
            </a:r>
            <a:r>
              <a:rPr lang="en-GB" dirty="0" err="1"/>
              <a:t>with_ties</a:t>
            </a:r>
            <a:r>
              <a:rPr lang="en-GB" dirty="0"/>
              <a:t>=FALSE) %&gt;%</a:t>
            </a:r>
          </a:p>
          <a:p>
            <a:r>
              <a:rPr lang="en-GB" dirty="0"/>
              <a:t>  select(-c(</a:t>
            </a:r>
            <a:r>
              <a:rPr lang="en-GB" dirty="0" err="1"/>
              <a:t>Norm_SQRT_PC</a:t>
            </a:r>
            <a:r>
              <a:rPr lang="en-GB" dirty="0"/>
              <a:t>)) %&gt;%</a:t>
            </a:r>
          </a:p>
          <a:p>
            <a:r>
              <a:rPr lang="en-GB" dirty="0"/>
              <a:t>  ungroup() </a:t>
            </a:r>
          </a:p>
          <a:p>
            <a:r>
              <a:rPr lang="en-GB" dirty="0"/>
              <a:t>ggplot(</a:t>
            </a:r>
            <a:r>
              <a:rPr lang="en-GB" dirty="0" err="1"/>
              <a:t>polltidy_lcc</a:t>
            </a:r>
            <a:r>
              <a:rPr lang="en-GB" dirty="0"/>
              <a:t>, </a:t>
            </a:r>
            <a:r>
              <a:rPr lang="en-GB" dirty="0" err="1"/>
              <a:t>aes</a:t>
            </a:r>
            <a:r>
              <a:rPr lang="en-GB" dirty="0"/>
              <a:t>(x=</a:t>
            </a:r>
            <a:r>
              <a:rPr lang="en-GB" dirty="0" err="1"/>
              <a:t>Age_BP</a:t>
            </a:r>
            <a:r>
              <a:rPr lang="en-GB" dirty="0"/>
              <a:t>, y=Affinity, col=</a:t>
            </a:r>
            <a:r>
              <a:rPr lang="en-GB" dirty="0" err="1"/>
              <a:t>LCC_name</a:t>
            </a:r>
            <a:r>
              <a:rPr lang="en-GB" dirty="0"/>
              <a:t>)) +</a:t>
            </a:r>
          </a:p>
          <a:p>
            <a:r>
              <a:rPr lang="en-GB" dirty="0"/>
              <a:t>  </a:t>
            </a:r>
            <a:r>
              <a:rPr lang="en-GB" dirty="0" err="1"/>
              <a:t>geom_line</a:t>
            </a:r>
            <a:r>
              <a:rPr lang="en-GB" dirty="0"/>
              <a:t>(col="grey") +</a:t>
            </a:r>
          </a:p>
          <a:p>
            <a:r>
              <a:rPr lang="en-GB" dirty="0"/>
              <a:t>  </a:t>
            </a:r>
            <a:r>
              <a:rPr lang="en-GB" dirty="0" err="1"/>
              <a:t>geom_point</a:t>
            </a:r>
            <a:r>
              <a:rPr lang="en-GB" dirty="0"/>
              <a:t>(size=2) +</a:t>
            </a:r>
          </a:p>
          <a:p>
            <a:r>
              <a:rPr lang="en-GB" dirty="0"/>
              <a:t>  </a:t>
            </a:r>
            <a:r>
              <a:rPr lang="en-GB" dirty="0" err="1"/>
              <a:t>scale_x_continuous</a:t>
            </a:r>
            <a:r>
              <a:rPr lang="en-GB" dirty="0"/>
              <a:t>(breaks=</a:t>
            </a:r>
            <a:r>
              <a:rPr lang="en-GB" dirty="0" err="1"/>
              <a:t>seq</a:t>
            </a:r>
            <a:r>
              <a:rPr lang="en-GB" dirty="0"/>
              <a:t>(0, 10000, by=500)) +</a:t>
            </a:r>
          </a:p>
          <a:p>
            <a:r>
              <a:rPr lang="en-GB" dirty="0"/>
              <a:t>  labs(x="Years BP") + </a:t>
            </a:r>
          </a:p>
          <a:p>
            <a:r>
              <a:rPr lang="en-GB" dirty="0"/>
              <a:t>  </a:t>
            </a:r>
            <a:r>
              <a:rPr lang="en-GB" dirty="0" err="1"/>
              <a:t>scale_colour_discrete</a:t>
            </a:r>
            <a:r>
              <a:rPr lang="en-GB" dirty="0"/>
              <a:t>(name="LCC") +</a:t>
            </a:r>
          </a:p>
          <a:p>
            <a:r>
              <a:rPr lang="en-GB" dirty="0"/>
              <a:t>  theme(</a:t>
            </a:r>
            <a:r>
              <a:rPr lang="en-GB" dirty="0" err="1"/>
              <a:t>legend.position</a:t>
            </a:r>
            <a:r>
              <a:rPr lang="en-GB" dirty="0"/>
              <a:t>="top") +</a:t>
            </a:r>
          </a:p>
          <a:p>
            <a:r>
              <a:rPr lang="en-GB" dirty="0"/>
              <a:t>  guides(col=</a:t>
            </a:r>
            <a:r>
              <a:rPr lang="en-GB" dirty="0" err="1"/>
              <a:t>guide_legend</a:t>
            </a:r>
            <a:r>
              <a:rPr lang="en-GB" dirty="0"/>
              <a:t>(</a:t>
            </a:r>
            <a:r>
              <a:rPr lang="en-GB" dirty="0" err="1"/>
              <a:t>nrow</a:t>
            </a:r>
            <a:r>
              <a:rPr lang="en-GB" dirty="0"/>
              <a:t>=2))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C7B6E9-7055-4FFF-9A25-A8B5E26C2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Code comparison: Part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7EBDC-0F71-4C11-850C-220FF8D14C88}"/>
              </a:ext>
            </a:extLst>
          </p:cNvPr>
          <p:cNvSpPr txBox="1"/>
          <p:nvPr/>
        </p:nvSpPr>
        <p:spPr>
          <a:xfrm>
            <a:off x="251520" y="843838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Base 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31816-7343-44AF-AE34-FE139898C598}"/>
              </a:ext>
            </a:extLst>
          </p:cNvPr>
          <p:cNvSpPr txBox="1"/>
          <p:nvPr/>
        </p:nvSpPr>
        <p:spPr>
          <a:xfrm>
            <a:off x="4626378" y="840152"/>
            <a:ext cx="107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Tidyverse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F0DACC-1C8B-48D8-B699-9624BA235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7D4D93-59D0-4D45-BE14-2E487DAD448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141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EC3A-D8DB-410A-9D91-643F2DF90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Working with multiple datasets – base 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331461-46C7-4767-9505-8CAD1DCF07B8}"/>
              </a:ext>
            </a:extLst>
          </p:cNvPr>
          <p:cNvSpPr txBox="1"/>
          <p:nvPr/>
        </p:nvSpPr>
        <p:spPr>
          <a:xfrm>
            <a:off x="473312" y="1004245"/>
            <a:ext cx="68922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800" dirty="0"/>
              <a:t>How to apply our LCC code for 1 site to many?</a:t>
            </a:r>
          </a:p>
          <a:p>
            <a:pPr>
              <a:spcAft>
                <a:spcPts val="1200"/>
              </a:spcAft>
            </a:pPr>
            <a:r>
              <a:rPr lang="en-GB" sz="2800" dirty="0"/>
              <a:t>Use a for loop!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CB4737-0DB8-40DE-AD11-C3BA704ABC35}"/>
              </a:ext>
            </a:extLst>
          </p:cNvPr>
          <p:cNvSpPr txBox="1"/>
          <p:nvPr/>
        </p:nvSpPr>
        <p:spPr>
          <a:xfrm>
            <a:off x="610271" y="2697856"/>
            <a:ext cx="4584084" cy="203132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sequence) {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statement</a:t>
            </a: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GB" dirty="0"/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sequence</a:t>
            </a:r>
            <a:r>
              <a:rPr lang="en-GB" dirty="0"/>
              <a:t> is a vector and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GB" dirty="0"/>
              <a:t> takes on each of its values during the loop.  In each iteration statement is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evaluated</a:t>
            </a:r>
            <a:r>
              <a:rPr lang="en-GB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FE0597-664A-465C-800C-F42914798263}"/>
              </a:ext>
            </a:extLst>
          </p:cNvPr>
          <p:cNvSpPr txBox="1"/>
          <p:nvPr/>
        </p:nvSpPr>
        <p:spPr>
          <a:xfrm>
            <a:off x="6089621" y="2697856"/>
            <a:ext cx="1993955" cy="203132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sz="1400" dirty="0"/>
              <a:t>x &lt;- 1:5</a:t>
            </a:r>
          </a:p>
          <a:p>
            <a:r>
              <a:rPr lang="en-GB" sz="1400" dirty="0"/>
              <a:t>for (</a:t>
            </a:r>
            <a:r>
              <a:rPr lang="en-GB" sz="1400" dirty="0" err="1"/>
              <a:t>i</a:t>
            </a:r>
            <a:r>
              <a:rPr lang="en-GB" sz="1400" dirty="0"/>
              <a:t> in x) {</a:t>
            </a:r>
          </a:p>
          <a:p>
            <a:r>
              <a:rPr lang="en-GB" sz="1400" dirty="0"/>
              <a:t>   print(</a:t>
            </a:r>
            <a:r>
              <a:rPr lang="en-GB" sz="1400" dirty="0" err="1"/>
              <a:t>i</a:t>
            </a:r>
            <a:r>
              <a:rPr lang="en-GB" sz="1400" dirty="0"/>
              <a:t>)</a:t>
            </a:r>
          </a:p>
          <a:p>
            <a:r>
              <a:rPr lang="en-GB" sz="1400" dirty="0"/>
              <a:t>}</a:t>
            </a:r>
          </a:p>
          <a:p>
            <a:r>
              <a:rPr lang="en-GB" sz="1400" dirty="0"/>
              <a:t>[1] 1</a:t>
            </a:r>
          </a:p>
          <a:p>
            <a:r>
              <a:rPr lang="en-GB" sz="1400" dirty="0"/>
              <a:t>[1] 2</a:t>
            </a:r>
          </a:p>
          <a:p>
            <a:r>
              <a:rPr lang="en-GB" sz="1400" dirty="0"/>
              <a:t>[1] 3</a:t>
            </a:r>
          </a:p>
          <a:p>
            <a:r>
              <a:rPr lang="en-GB" sz="1400" dirty="0"/>
              <a:t>[1] 4</a:t>
            </a:r>
          </a:p>
          <a:p>
            <a:r>
              <a:rPr lang="en-GB" sz="1400" dirty="0"/>
              <a:t>[1] 5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6583D-A1C9-44F5-94AD-93404712A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7D4D93-59D0-4D45-BE14-2E487DAD448D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498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88FC6-A76E-4B80-A5F3-7518D11A4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Rewriting code as a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B3B71B-54B9-45D4-9E2E-AB0E9CB49A08}"/>
              </a:ext>
            </a:extLst>
          </p:cNvPr>
          <p:cNvSpPr txBox="1"/>
          <p:nvPr/>
        </p:nvSpPr>
        <p:spPr>
          <a:xfrm>
            <a:off x="459214" y="805639"/>
            <a:ext cx="774218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To apply our LCC function to multiple sites we can use a loop and collate results at each iteration.</a:t>
            </a:r>
          </a:p>
          <a:p>
            <a:pPr marL="269875" indent="-2698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We could include all the LCC code within the loop but this is not good – makes the code more </a:t>
            </a:r>
            <a:r>
              <a:rPr lang="en-GB" sz="2400" dirty="0">
                <a:solidFill>
                  <a:srgbClr val="C00000"/>
                </a:solidFill>
              </a:rPr>
              <a:t>complex</a:t>
            </a:r>
            <a:r>
              <a:rPr lang="en-GB" sz="2400" dirty="0"/>
              <a:t>, and we should aim to </a:t>
            </a:r>
            <a:r>
              <a:rPr lang="en-GB" sz="2400" dirty="0">
                <a:solidFill>
                  <a:srgbClr val="C00000"/>
                </a:solidFill>
              </a:rPr>
              <a:t>reuse</a:t>
            </a:r>
            <a:r>
              <a:rPr lang="en-GB" sz="2400" dirty="0"/>
              <a:t> code, not </a:t>
            </a:r>
            <a:r>
              <a:rPr lang="en-GB" sz="2400" dirty="0">
                <a:solidFill>
                  <a:srgbClr val="C00000"/>
                </a:solidFill>
              </a:rPr>
              <a:t>repeat</a:t>
            </a:r>
            <a:r>
              <a:rPr lang="en-GB" sz="2400" dirty="0"/>
              <a:t> it.</a:t>
            </a:r>
          </a:p>
          <a:p>
            <a:pPr marL="269875" indent="-26987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Encapsulate the code in a </a:t>
            </a:r>
            <a:r>
              <a:rPr lang="en-GB" sz="2400" dirty="0">
                <a:solidFill>
                  <a:srgbClr val="C00000"/>
                </a:solidFill>
              </a:rPr>
              <a:t>function</a:t>
            </a:r>
            <a:r>
              <a:rPr lang="en-GB" sz="2400" dirty="0"/>
              <a:t>, and call the function from within the loop.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6FEA9A-353E-4B4B-8564-E4FBF6D54EE4}"/>
              </a:ext>
            </a:extLst>
          </p:cNvPr>
          <p:cNvSpPr txBox="1"/>
          <p:nvPr/>
        </p:nvSpPr>
        <p:spPr>
          <a:xfrm>
            <a:off x="459214" y="4068513"/>
            <a:ext cx="4717015" cy="172354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Defining a function:</a:t>
            </a:r>
          </a:p>
          <a:p>
            <a:endParaRPr lang="en-GB" dirty="0"/>
          </a:p>
          <a:p>
            <a:r>
              <a:rPr lang="en-GB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my_fun</a:t>
            </a:r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function(arg1, arg2, ...) {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statements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return(object)</a:t>
            </a:r>
          </a:p>
          <a:p>
            <a:r>
              <a:rPr lang="en-GB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74B05F-DEBE-4C48-93B9-D5B5968A3E2A}"/>
              </a:ext>
            </a:extLst>
          </p:cNvPr>
          <p:cNvSpPr txBox="1"/>
          <p:nvPr/>
        </p:nvSpPr>
        <p:spPr>
          <a:xfrm>
            <a:off x="5378309" y="4068513"/>
            <a:ext cx="3416579" cy="221599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400" dirty="0"/>
              <a:t>Example:</a:t>
            </a:r>
          </a:p>
          <a:p>
            <a:endParaRPr lang="en-GB" dirty="0"/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my_fun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function(a, b) {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 &lt;- a + b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return(c)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my_fun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(2, 3)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C80E6-0B1D-418D-9F96-4BB15892A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7D4D93-59D0-4D45-BE14-2E487DAD448D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062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5AD353-1DC3-4923-95D6-4D746D2D9B37}"/>
              </a:ext>
            </a:extLst>
          </p:cNvPr>
          <p:cNvSpPr txBox="1"/>
          <p:nvPr/>
        </p:nvSpPr>
        <p:spPr>
          <a:xfrm>
            <a:off x="520932" y="2964750"/>
            <a:ext cx="86485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2288" indent="-1792288"/>
            <a:r>
              <a:rPr lang="en-GB" sz="4000" dirty="0"/>
              <a:t>Part 3: Code to aggregate multiple sites</a:t>
            </a:r>
            <a:br>
              <a:rPr lang="en-GB" sz="4000" dirty="0"/>
            </a:br>
            <a:r>
              <a:rPr lang="en-GB" sz="4000" dirty="0"/>
              <a:t>Base R</a:t>
            </a:r>
          </a:p>
        </p:txBody>
      </p:sp>
    </p:spTree>
    <p:extLst>
      <p:ext uri="{BB962C8B-B14F-4D97-AF65-F5344CB8AC3E}">
        <p14:creationId xmlns:p14="http://schemas.microsoft.com/office/powerpoint/2010/main" val="1446757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69100-E24E-4A9D-896D-07F543AE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Working with multiple datasets – </a:t>
            </a:r>
            <a:r>
              <a:rPr lang="en-GB" dirty="0" err="1"/>
              <a:t>Tidyverse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B1D6F7-E59A-4E2C-9A73-F79ABA1A83C9}"/>
              </a:ext>
            </a:extLst>
          </p:cNvPr>
          <p:cNvSpPr txBox="1"/>
          <p:nvPr/>
        </p:nvSpPr>
        <p:spPr>
          <a:xfrm>
            <a:off x="64452" y="1901307"/>
            <a:ext cx="55065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spcAft>
                <a:spcPts val="1200"/>
              </a:spcAft>
              <a:buFont typeface="+mj-lt"/>
              <a:buAutoNum type="arabicPeriod"/>
            </a:pPr>
            <a:r>
              <a:rPr lang="en-GB" sz="2000" dirty="0"/>
              <a:t>Convert each df to long format, and stack, and perform summaries / transformations by grouping of Site and Age/Depth</a:t>
            </a:r>
          </a:p>
          <a:p>
            <a:pPr marL="269875" indent="-269875">
              <a:spcAft>
                <a:spcPts val="1200"/>
              </a:spcAft>
              <a:buFont typeface="+mj-lt"/>
              <a:buAutoNum type="arabicPeriod"/>
            </a:pPr>
            <a:endParaRPr lang="en-GB" sz="2000" dirty="0"/>
          </a:p>
          <a:p>
            <a:pPr marL="269875" indent="-269875">
              <a:spcAft>
                <a:spcPts val="1200"/>
              </a:spcAft>
              <a:buFont typeface="+mj-lt"/>
              <a:buAutoNum type="arabicPeriod"/>
            </a:pPr>
            <a:r>
              <a:rPr lang="en-GB" sz="2000" dirty="0"/>
              <a:t>Convert to  nested data frame that stores data of each site within the cell of a larger organising table.  Apply a function to each nested table and collate results.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GB" sz="2000" dirty="0"/>
          </a:p>
          <a:p>
            <a:pPr>
              <a:spcAft>
                <a:spcPts val="1200"/>
              </a:spcAft>
            </a:pPr>
            <a:r>
              <a:rPr lang="en-GB" sz="2000" dirty="0"/>
              <a:t>We use second approach to clean data and convert to long format and stack the data, then use first approach to calculate LCC from the stacked dataset.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85E63A-6A4D-440B-8315-908400A394C1}"/>
              </a:ext>
            </a:extLst>
          </p:cNvPr>
          <p:cNvSpPr txBox="1"/>
          <p:nvPr/>
        </p:nvSpPr>
        <p:spPr>
          <a:xfrm>
            <a:off x="75527" y="742412"/>
            <a:ext cx="74068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400" dirty="0"/>
              <a:t>Two approaches with Tidy functions that avoid loops and produce more readable, elegant code: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A044E7-02DA-49FF-A519-4E8F05C75B80}"/>
              </a:ext>
            </a:extLst>
          </p:cNvPr>
          <p:cNvGrpSpPr/>
          <p:nvPr/>
        </p:nvGrpSpPr>
        <p:grpSpPr>
          <a:xfrm>
            <a:off x="5711979" y="1607249"/>
            <a:ext cx="3282978" cy="1577537"/>
            <a:chOff x="5711979" y="1607249"/>
            <a:chExt cx="3282978" cy="15775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08CFBDE-23F2-4813-B392-284F6E0E2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5796" y="2235592"/>
              <a:ext cx="3043906" cy="8042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5BF070-1639-4B65-8A58-4516CB73CB32}"/>
                </a:ext>
              </a:extLst>
            </p:cNvPr>
            <p:cNvSpPr txBox="1"/>
            <p:nvPr/>
          </p:nvSpPr>
          <p:spPr>
            <a:xfrm>
              <a:off x="6027605" y="1668662"/>
              <a:ext cx="809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Combined, stacked data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C71F41-010E-4D23-95C5-53D16E43847B}"/>
                </a:ext>
              </a:extLst>
            </p:cNvPr>
            <p:cNvSpPr txBox="1"/>
            <p:nvPr/>
          </p:nvSpPr>
          <p:spPr>
            <a:xfrm>
              <a:off x="7058821" y="1668662"/>
              <a:ext cx="80966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Grouped by Site and Age range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8C47CB-9942-4C15-9269-C8B7CD02BDF2}"/>
                </a:ext>
              </a:extLst>
            </p:cNvPr>
            <p:cNvSpPr txBox="1"/>
            <p:nvPr/>
          </p:nvSpPr>
          <p:spPr>
            <a:xfrm>
              <a:off x="8090037" y="1668662"/>
              <a:ext cx="904919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900" dirty="0"/>
                <a:t>Calculate LCCs for each Site / Age range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E135ABE-BA35-4958-AB0B-CEEB12C0651A}"/>
                </a:ext>
              </a:extLst>
            </p:cNvPr>
            <p:cNvSpPr/>
            <p:nvPr/>
          </p:nvSpPr>
          <p:spPr>
            <a:xfrm>
              <a:off x="5711979" y="1607249"/>
              <a:ext cx="3282978" cy="15775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921D0A-5B4C-41E5-A180-620BF698C906}"/>
              </a:ext>
            </a:extLst>
          </p:cNvPr>
          <p:cNvCxnSpPr>
            <a:stCxn id="23" idx="3"/>
          </p:cNvCxnSpPr>
          <p:nvPr/>
        </p:nvCxnSpPr>
        <p:spPr>
          <a:xfrm>
            <a:off x="8187527" y="5840154"/>
            <a:ext cx="1870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B7D9A22-9054-4169-9D2C-75DCE51F9684}"/>
              </a:ext>
            </a:extLst>
          </p:cNvPr>
          <p:cNvGrpSpPr/>
          <p:nvPr/>
        </p:nvGrpSpPr>
        <p:grpSpPr>
          <a:xfrm>
            <a:off x="5711978" y="3465253"/>
            <a:ext cx="3423966" cy="3025718"/>
            <a:chOff x="5711978" y="3465253"/>
            <a:chExt cx="3423966" cy="302571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373D5F9-A289-4F9D-A964-B9C4A2A88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2384" y="5189338"/>
              <a:ext cx="1362784" cy="1301633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B06A937-D978-44E0-BC94-A4CF490666DC}"/>
                </a:ext>
              </a:extLst>
            </p:cNvPr>
            <p:cNvGrpSpPr/>
            <p:nvPr/>
          </p:nvGrpSpPr>
          <p:grpSpPr>
            <a:xfrm>
              <a:off x="5832384" y="3545023"/>
              <a:ext cx="1533258" cy="1705728"/>
              <a:chOff x="5983352" y="3668149"/>
              <a:chExt cx="1533258" cy="170572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F3FF487-3EB5-467B-878D-365F5AFE6E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83352" y="3668149"/>
                <a:ext cx="1533258" cy="1705728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67C43C-ACD2-42E8-927A-B09CA65640F1}"/>
                  </a:ext>
                </a:extLst>
              </p:cNvPr>
              <p:cNvSpPr txBox="1"/>
              <p:nvPr/>
            </p:nvSpPr>
            <p:spPr>
              <a:xfrm>
                <a:off x="5983352" y="3673214"/>
                <a:ext cx="700255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900" dirty="0"/>
                  <a:t>Combined, nested data</a:t>
                </a:r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DD9BC2C-2AE2-447C-8E94-E51AE9B95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0451" y="5522215"/>
              <a:ext cx="1325493" cy="63587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7B0FE2-834C-4622-AE28-ABF008C2D4C0}"/>
                </a:ext>
              </a:extLst>
            </p:cNvPr>
            <p:cNvSpPr txBox="1"/>
            <p:nvPr/>
          </p:nvSpPr>
          <p:spPr>
            <a:xfrm>
              <a:off x="7195168" y="5470822"/>
              <a:ext cx="992359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Apply LCC function to each df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C3DB34D-2D2E-4E1A-84B2-49B2827A1F8C}"/>
                </a:ext>
              </a:extLst>
            </p:cNvPr>
            <p:cNvSpPr/>
            <p:nvPr/>
          </p:nvSpPr>
          <p:spPr>
            <a:xfrm>
              <a:off x="5711978" y="3465253"/>
              <a:ext cx="3282978" cy="30257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DA517E8-70C8-48AE-8301-4BCECD49AE31}"/>
              </a:ext>
            </a:extLst>
          </p:cNvPr>
          <p:cNvSpPr txBox="1"/>
          <p:nvPr/>
        </p:nvSpPr>
        <p:spPr>
          <a:xfrm>
            <a:off x="5652815" y="6542363"/>
            <a:ext cx="22156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Figures from </a:t>
            </a:r>
            <a:r>
              <a:rPr lang="en-GB" sz="1100" dirty="0" err="1">
                <a:solidFill>
                  <a:schemeClr val="bg1">
                    <a:lumMod val="65000"/>
                  </a:schemeClr>
                </a:solidFill>
              </a:rPr>
              <a:t>tidyverse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 cheat sheets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22267-163E-421F-A0D2-9C90D1166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7D4D93-59D0-4D45-BE14-2E487DAD448D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186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31CC-8E29-4EA5-A580-333655EA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nested data using </a:t>
            </a:r>
            <a:r>
              <a:rPr lang="en-GB" b="1" dirty="0" err="1"/>
              <a:t>purrr</a:t>
            </a:r>
            <a:endParaRPr lang="en-GB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BDE1D0-7535-4CA2-B9A4-224D26E6081A}"/>
              </a:ext>
            </a:extLst>
          </p:cNvPr>
          <p:cNvSpPr txBox="1"/>
          <p:nvPr/>
        </p:nvSpPr>
        <p:spPr>
          <a:xfrm>
            <a:off x="394764" y="898287"/>
            <a:ext cx="79234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Useful functions:</a:t>
            </a:r>
          </a:p>
          <a:p>
            <a:endParaRPr lang="en-GB" sz="2400" dirty="0"/>
          </a:p>
          <a:p>
            <a:pPr>
              <a:spcAft>
                <a:spcPts val="1200"/>
              </a:spcAft>
            </a:pPr>
            <a:r>
              <a:rPr lang="en-GB" sz="2400" dirty="0" err="1">
                <a:solidFill>
                  <a:srgbClr val="C00000"/>
                </a:solidFill>
              </a:rPr>
              <a:t>tidyr</a:t>
            </a:r>
            <a:r>
              <a:rPr lang="en-GB" sz="2400" dirty="0">
                <a:solidFill>
                  <a:srgbClr val="C00000"/>
                </a:solidFill>
              </a:rPr>
              <a:t>::nest(df, cols)</a:t>
            </a:r>
            <a:r>
              <a:rPr lang="en-GB" sz="2400" dirty="0"/>
              <a:t>: creates data frame with cols nested within grouped defined by the non-nesting columns.</a:t>
            </a:r>
          </a:p>
          <a:p>
            <a:pPr>
              <a:spcAft>
                <a:spcPts val="1200"/>
              </a:spcAft>
            </a:pPr>
            <a:r>
              <a:rPr lang="en-GB" sz="2400" dirty="0" err="1">
                <a:solidFill>
                  <a:srgbClr val="C00000"/>
                </a:solidFill>
              </a:rPr>
              <a:t>tidyr</a:t>
            </a:r>
            <a:r>
              <a:rPr lang="en-GB" sz="2400" dirty="0">
                <a:solidFill>
                  <a:srgbClr val="C00000"/>
                </a:solidFill>
              </a:rPr>
              <a:t>:: unnest(df, cols)</a:t>
            </a:r>
            <a:r>
              <a:rPr lang="en-GB" sz="2400" dirty="0"/>
              <a:t>: unnests a nested column col of a nested data frame.</a:t>
            </a:r>
          </a:p>
          <a:p>
            <a:pPr>
              <a:spcAft>
                <a:spcPts val="1200"/>
              </a:spcAft>
            </a:pPr>
            <a:r>
              <a:rPr lang="en-GB" sz="2400" dirty="0" err="1">
                <a:solidFill>
                  <a:srgbClr val="C00000"/>
                </a:solidFill>
              </a:rPr>
              <a:t>purrr</a:t>
            </a:r>
            <a:r>
              <a:rPr lang="en-GB" sz="2400" dirty="0">
                <a:solidFill>
                  <a:srgbClr val="C00000"/>
                </a:solidFill>
              </a:rPr>
              <a:t>::map</a:t>
            </a:r>
            <a:r>
              <a:rPr lang="en-GB" sz="2400" dirty="0"/>
              <a:t> applies a function to each element of a list or vector (</a:t>
            </a:r>
            <a:r>
              <a:rPr lang="en-GB" sz="2400" dirty="0" err="1"/>
              <a:t>ie</a:t>
            </a:r>
            <a:r>
              <a:rPr lang="en-GB" sz="2400" dirty="0"/>
              <a:t>. each data frame of a nested data frame)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C15483-5DA1-48F8-AFAF-7DCE5B22EB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7D4D93-59D0-4D45-BE14-2E487DAD448D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8006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692D9-7CC6-4176-B7A2-FA0219133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nested data frames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C6D08F-EAD3-453F-97CD-B0BE12A6E45A}"/>
              </a:ext>
            </a:extLst>
          </p:cNvPr>
          <p:cNvSpPr txBox="1"/>
          <p:nvPr/>
        </p:nvSpPr>
        <p:spPr>
          <a:xfrm>
            <a:off x="417188" y="1239590"/>
            <a:ext cx="3975827" cy="18774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iris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: 150 x 5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Sepal.Width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Petal.Length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Petal.Width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Species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&lt;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 &lt;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 &lt;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dbl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&gt; &lt;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&gt;  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1          5.1         3.5          1.4         0.2 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setosa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2          4.9         3            1.4         0.2 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setosa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3          4.7         3.2          1.3         0.2 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setosa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4          4.6         3.1          1.5         0.2 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setosa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5          5           3.6          1.4         0.2 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setosa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6          5.4         3.9          1.7         0.4 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setosa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7          4.6         3.4          1.4         0.3 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setosa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8          5           3.4          1.5         0.2 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setosa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9          4.4         2.9          1.4         0.2 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setosa</a:t>
            </a:r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800" dirty="0">
                <a:latin typeface="Courier New" panose="02070309020205020404" pitchFamily="49" charset="0"/>
                <a:cs typeface="Courier New" panose="02070309020205020404" pitchFamily="49" charset="0"/>
              </a:rPr>
              <a:t>10          4.9         3.1          1.5         0.1 </a:t>
            </a:r>
            <a:r>
              <a:rPr lang="en-GB"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setosa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BB20A0-C873-4D40-9046-64189A7A1DA5}"/>
              </a:ext>
            </a:extLst>
          </p:cNvPr>
          <p:cNvSpPr txBox="1"/>
          <p:nvPr/>
        </p:nvSpPr>
        <p:spPr>
          <a:xfrm>
            <a:off x="4910369" y="1239590"/>
            <a:ext cx="4040278" cy="14927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n_iris</a:t>
            </a:r>
            <a:r>
              <a:rPr lang="en-GB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iris %&gt;% nest(</a:t>
            </a:r>
            <a:r>
              <a:rPr lang="en-GB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-Species)</a:t>
            </a:r>
          </a:p>
          <a:p>
            <a:r>
              <a:rPr lang="en-GB" sz="12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n_iris</a:t>
            </a:r>
            <a:endParaRPr lang="en-GB" sz="12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3 x 2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Species    </a:t>
            </a:r>
            <a:r>
              <a:rPr lang="en-GB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&lt;list&gt;           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setosa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&lt;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[50 x 4]&gt;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 versicolor &lt;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[50 x 4]&gt;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 virginica  &lt;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[50 x 4]&gt;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F94A92-B4C4-4659-9177-35CBF2E4D145}"/>
              </a:ext>
            </a:extLst>
          </p:cNvPr>
          <p:cNvSpPr txBox="1"/>
          <p:nvPr/>
        </p:nvSpPr>
        <p:spPr>
          <a:xfrm>
            <a:off x="2206447" y="4169756"/>
            <a:ext cx="4584084" cy="18004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n_iris$</a:t>
            </a:r>
            <a:r>
              <a:rPr lang="en-GB" sz="12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map(summary) 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[[1]]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Sepal.Width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Petal.Length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Petal.Width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Min.   :4.300   Min.   :2.300   Min.   :1.000   Min.   :0.100  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1st Qu.:4.800   1st Qu.:3.200   1st Qu.:1.400   1st Qu.:0.200  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Median :5.000   Median :3.400   Median :1.500   Median :0.200  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Mean   :5.006   Mean   :3.428   Mean   :1.462   Mean   :0.246  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3rd Qu.:5.200   3rd Qu.:3.675   3rd Qu.:1.575   3rd Qu.:0.300  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Max.   :5.800   Max.   :4.400   Max.   :1.900   Max.   :0.600 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[[2]]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Sepal.Length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Sepal.Width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Petal.Length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GB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Petal.Width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Min.   :4.900   Min.   :2.000   Min.   :3.00   Min.   :1.000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51FFA5-1CC3-4FBA-905F-738ADCE8442F}"/>
              </a:ext>
            </a:extLst>
          </p:cNvPr>
          <p:cNvSpPr txBox="1"/>
          <p:nvPr/>
        </p:nvSpPr>
        <p:spPr>
          <a:xfrm>
            <a:off x="354483" y="887751"/>
            <a:ext cx="199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Original data frame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9E74A7-E087-439B-A67A-EAA8E9D1C3B3}"/>
              </a:ext>
            </a:extLst>
          </p:cNvPr>
          <p:cNvSpPr txBox="1"/>
          <p:nvPr/>
        </p:nvSpPr>
        <p:spPr>
          <a:xfrm>
            <a:off x="4813692" y="862745"/>
            <a:ext cx="19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Nested data frame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5357E4-8801-443D-B0C9-5E2F30FAED8D}"/>
              </a:ext>
            </a:extLst>
          </p:cNvPr>
          <p:cNvSpPr txBox="1"/>
          <p:nvPr/>
        </p:nvSpPr>
        <p:spPr>
          <a:xfrm>
            <a:off x="2114068" y="3800424"/>
            <a:ext cx="612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GB" dirty="0"/>
              <a:t> to apply function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GB" dirty="0"/>
              <a:t> to each nested table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0B976BF-5A9B-4F59-BE19-A39AD8DF4586}"/>
              </a:ext>
            </a:extLst>
          </p:cNvPr>
          <p:cNvCxnSpPr>
            <a:cxnSpLocks/>
          </p:cNvCxnSpPr>
          <p:nvPr/>
        </p:nvCxnSpPr>
        <p:spPr>
          <a:xfrm flipH="1" flipV="1">
            <a:off x="6489017" y="2765003"/>
            <a:ext cx="249882" cy="339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FA5E163-04B8-4A56-B3AD-AF9FAB968798}"/>
              </a:ext>
            </a:extLst>
          </p:cNvPr>
          <p:cNvSpPr txBox="1"/>
          <p:nvPr/>
        </p:nvSpPr>
        <p:spPr>
          <a:xfrm>
            <a:off x="6738899" y="2930131"/>
            <a:ext cx="2083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List-column named “data”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4F55A0-172E-498F-8995-70E20D9DA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7D4D93-59D0-4D45-BE14-2E487DAD448D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410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9CD9B3-1B84-4713-82C3-C28F15F7F26C}"/>
              </a:ext>
            </a:extLst>
          </p:cNvPr>
          <p:cNvSpPr txBox="1"/>
          <p:nvPr/>
        </p:nvSpPr>
        <p:spPr>
          <a:xfrm>
            <a:off x="251520" y="687465"/>
            <a:ext cx="872738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rgbClr val="FF0000"/>
                </a:solidFill>
              </a:rPr>
              <a:t>Everything</a:t>
            </a:r>
            <a:r>
              <a:rPr lang="en-GB" sz="2400" dirty="0"/>
              <a:t> is possible in </a:t>
            </a:r>
            <a:r>
              <a:rPr lang="en-GB" sz="2400" b="1" dirty="0"/>
              <a:t>Base R</a:t>
            </a:r>
            <a:r>
              <a:rPr lang="en-GB" sz="2400" dirty="0"/>
              <a:t> but solutions may be ad-hoc and need a mix functions &amp; packages with different syntax: the Wild West that is Base R!</a:t>
            </a:r>
          </a:p>
          <a:p>
            <a:pPr marL="269875" indent="-269875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3200" b="1" dirty="0" err="1">
                <a:solidFill>
                  <a:srgbClr val="FF0000"/>
                </a:solidFill>
              </a:rPr>
              <a:t>Tidyverse</a:t>
            </a:r>
            <a:r>
              <a:rPr lang="en-GB" sz="2400" dirty="0"/>
              <a:t> offers a consistent approach to data wrangling, fast, concise &amp; logical syntax, and very flexible.</a:t>
            </a:r>
          </a:p>
          <a:p>
            <a:pPr marL="269875" indent="-269875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Some things may be </a:t>
            </a:r>
            <a:r>
              <a:rPr lang="en-GB" sz="3200" b="1" dirty="0">
                <a:solidFill>
                  <a:srgbClr val="FF0000"/>
                </a:solidFill>
              </a:rPr>
              <a:t>faster</a:t>
            </a:r>
            <a:r>
              <a:rPr lang="en-GB" sz="2400" dirty="0"/>
              <a:t> in Base R but speed is rarely a limiting factor.</a:t>
            </a:r>
          </a:p>
          <a:p>
            <a:pPr marL="269875" indent="-269875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GB" sz="3200" b="1" dirty="0">
                <a:solidFill>
                  <a:srgbClr val="FF0000"/>
                </a:solidFill>
              </a:rPr>
              <a:t>Focus</a:t>
            </a:r>
            <a:r>
              <a:rPr lang="en-GB" sz="2400" dirty="0"/>
              <a:t> on code that is simple, readable and easy to understand (promote learning, easier debugging, and reproducibility).</a:t>
            </a:r>
          </a:p>
          <a:p>
            <a:pPr marL="269875" indent="-269875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</a:rPr>
              <a:t>Today</a:t>
            </a:r>
            <a:r>
              <a:rPr lang="en-US" sz="2400" dirty="0"/>
              <a:t> - don't get bogged down in the details of individual functions and operations.  Focus on the big picture - the details will come with practice.</a:t>
            </a:r>
            <a:endParaRPr lang="en-GB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6FD0E9-F46A-4AA4-9419-1CCB08C8E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Guiding principles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391858-0822-40F6-8427-40E909C87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7D4D93-59D0-4D45-BE14-2E487DAD448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561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692D9-7CC6-4176-B7A2-FA0219133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with nested data frames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2D58F9-7930-4717-908D-57C3BE7102ED}"/>
              </a:ext>
            </a:extLst>
          </p:cNvPr>
          <p:cNvSpPr txBox="1"/>
          <p:nvPr/>
        </p:nvSpPr>
        <p:spPr>
          <a:xfrm>
            <a:off x="476328" y="1495394"/>
            <a:ext cx="4584084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GB" dirty="0" err="1"/>
              <a:t>n_iris</a:t>
            </a:r>
            <a:r>
              <a:rPr lang="en-GB" dirty="0"/>
              <a:t> %&gt;% mutate(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summary</a:t>
            </a:r>
            <a:r>
              <a:rPr lang="en-GB" dirty="0"/>
              <a:t> = map(</a:t>
            </a:r>
            <a:r>
              <a:rPr lang="en-GB" dirty="0">
                <a:solidFill>
                  <a:schemeClr val="accent1"/>
                </a:solidFill>
              </a:rPr>
              <a:t>data</a:t>
            </a:r>
            <a:r>
              <a:rPr lang="en-GB" dirty="0"/>
              <a:t>, summary))</a:t>
            </a:r>
          </a:p>
          <a:p>
            <a:r>
              <a:rPr lang="en-GB" b="0" dirty="0">
                <a:solidFill>
                  <a:schemeClr val="tx1"/>
                </a:solidFill>
              </a:rPr>
              <a:t> A </a:t>
            </a:r>
            <a:r>
              <a:rPr lang="en-GB" b="0" dirty="0" err="1">
                <a:solidFill>
                  <a:schemeClr val="tx1"/>
                </a:solidFill>
              </a:rPr>
              <a:t>tibble</a:t>
            </a:r>
            <a:r>
              <a:rPr lang="en-GB" b="0" dirty="0">
                <a:solidFill>
                  <a:schemeClr val="tx1"/>
                </a:solidFill>
              </a:rPr>
              <a:t>: 3 x 3</a:t>
            </a:r>
          </a:p>
          <a:p>
            <a:r>
              <a:rPr lang="en-GB" b="0" dirty="0">
                <a:solidFill>
                  <a:schemeClr val="tx1"/>
                </a:solidFill>
              </a:rPr>
              <a:t>  Species    </a:t>
            </a:r>
            <a:r>
              <a:rPr lang="en-GB" b="0" dirty="0">
                <a:solidFill>
                  <a:schemeClr val="accent1"/>
                </a:solidFill>
              </a:rPr>
              <a:t>data</a:t>
            </a:r>
            <a:r>
              <a:rPr lang="en-GB" b="0" dirty="0">
                <a:solidFill>
                  <a:schemeClr val="tx1"/>
                </a:solidFill>
              </a:rPr>
              <a:t>             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summary</a:t>
            </a:r>
            <a:r>
              <a:rPr lang="en-GB" b="0" dirty="0">
                <a:solidFill>
                  <a:schemeClr val="tx1"/>
                </a:solidFill>
              </a:rPr>
              <a:t>        </a:t>
            </a:r>
          </a:p>
          <a:p>
            <a:r>
              <a:rPr lang="en-GB" b="0" dirty="0">
                <a:solidFill>
                  <a:schemeClr val="tx1"/>
                </a:solidFill>
              </a:rPr>
              <a:t>  &lt;</a:t>
            </a:r>
            <a:r>
              <a:rPr lang="en-GB" b="0" dirty="0" err="1">
                <a:solidFill>
                  <a:schemeClr val="tx1"/>
                </a:solidFill>
              </a:rPr>
              <a:t>fct</a:t>
            </a:r>
            <a:r>
              <a:rPr lang="en-GB" b="0" dirty="0">
                <a:solidFill>
                  <a:schemeClr val="tx1"/>
                </a:solidFill>
              </a:rPr>
              <a:t>&gt;      &lt;list&gt;            &lt;list&gt;         </a:t>
            </a:r>
          </a:p>
          <a:p>
            <a:r>
              <a:rPr lang="en-GB" b="0" dirty="0">
                <a:solidFill>
                  <a:schemeClr val="tx1"/>
                </a:solidFill>
              </a:rPr>
              <a:t>1 </a:t>
            </a:r>
            <a:r>
              <a:rPr lang="en-GB" b="0" dirty="0" err="1">
                <a:solidFill>
                  <a:schemeClr val="tx1"/>
                </a:solidFill>
              </a:rPr>
              <a:t>setosa</a:t>
            </a:r>
            <a:r>
              <a:rPr lang="en-GB" b="0" dirty="0">
                <a:solidFill>
                  <a:schemeClr val="tx1"/>
                </a:solidFill>
              </a:rPr>
              <a:t>     &lt;</a:t>
            </a:r>
            <a:r>
              <a:rPr lang="en-GB" b="0" dirty="0" err="1">
                <a:solidFill>
                  <a:schemeClr val="tx1"/>
                </a:solidFill>
              </a:rPr>
              <a:t>tibble</a:t>
            </a:r>
            <a:r>
              <a:rPr lang="en-GB" b="0" dirty="0">
                <a:solidFill>
                  <a:schemeClr val="tx1"/>
                </a:solidFill>
              </a:rPr>
              <a:t> [50 x 4]&gt; &lt;table [6 x 4]&gt;</a:t>
            </a:r>
          </a:p>
          <a:p>
            <a:r>
              <a:rPr lang="en-GB" b="0" dirty="0">
                <a:solidFill>
                  <a:schemeClr val="tx1"/>
                </a:solidFill>
              </a:rPr>
              <a:t>2 versicolor &lt;</a:t>
            </a:r>
            <a:r>
              <a:rPr lang="en-GB" b="0" dirty="0" err="1">
                <a:solidFill>
                  <a:schemeClr val="tx1"/>
                </a:solidFill>
              </a:rPr>
              <a:t>tibble</a:t>
            </a:r>
            <a:r>
              <a:rPr lang="en-GB" b="0" dirty="0">
                <a:solidFill>
                  <a:schemeClr val="tx1"/>
                </a:solidFill>
              </a:rPr>
              <a:t> [50 x 4]&gt; &lt;table [6 x 4]&gt;</a:t>
            </a:r>
          </a:p>
          <a:p>
            <a:r>
              <a:rPr lang="en-GB" b="0" dirty="0">
                <a:solidFill>
                  <a:schemeClr val="tx1"/>
                </a:solidFill>
              </a:rPr>
              <a:t>3 virginica  &lt;</a:t>
            </a:r>
            <a:r>
              <a:rPr lang="en-GB" b="0" dirty="0" err="1">
                <a:solidFill>
                  <a:schemeClr val="tx1"/>
                </a:solidFill>
              </a:rPr>
              <a:t>tibble</a:t>
            </a:r>
            <a:r>
              <a:rPr lang="en-GB" b="0" dirty="0">
                <a:solidFill>
                  <a:schemeClr val="tx1"/>
                </a:solidFill>
              </a:rPr>
              <a:t> [50 x 4]&gt; &lt;table [6 x 4]&gt;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133BC7-D06F-49BF-858D-D463B27F5608}"/>
              </a:ext>
            </a:extLst>
          </p:cNvPr>
          <p:cNvSpPr txBox="1"/>
          <p:nvPr/>
        </p:nvSpPr>
        <p:spPr>
          <a:xfrm>
            <a:off x="382678" y="849063"/>
            <a:ext cx="4801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Apply base R function </a:t>
            </a:r>
            <a:r>
              <a:rPr lang="en-GB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r>
              <a:rPr lang="en-GB" dirty="0"/>
              <a:t> to each </a:t>
            </a:r>
          </a:p>
          <a:p>
            <a:r>
              <a:rPr lang="en-GB" dirty="0"/>
              <a:t>nested table and add results to original nested df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34663-289B-4E6E-9668-13B6965BB797}"/>
              </a:ext>
            </a:extLst>
          </p:cNvPr>
          <p:cNvSpPr txBox="1"/>
          <p:nvPr/>
        </p:nvSpPr>
        <p:spPr>
          <a:xfrm>
            <a:off x="526922" y="3977611"/>
            <a:ext cx="7537521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n_iris</a:t>
            </a:r>
            <a:r>
              <a:rPr lang="en-GB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mutate(</a:t>
            </a:r>
            <a:r>
              <a:rPr lang="en-GB" sz="1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en-GB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map(</a:t>
            </a:r>
            <a:r>
              <a:rPr lang="en-GB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~</a:t>
            </a:r>
            <a:r>
              <a:rPr lang="en-GB" sz="12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GB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Sepal.Width~Sepal.Length</a:t>
            </a:r>
            <a:r>
              <a:rPr lang="en-GB" sz="1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data=.x)))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3 x 3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Species    </a:t>
            </a:r>
            <a:r>
              <a:rPr lang="en-GB" sz="12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GB" sz="1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     &lt;list&gt;            &lt;list&gt;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setosa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&lt;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[50 x 4]&gt; &lt;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 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 versicolor &lt;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[50 x 4]&gt; &lt;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 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3 virginica  &lt;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tibble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[50 x 4]&gt; &lt;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60CA74-A657-4D8D-974A-C3B17EC3D89E}"/>
              </a:ext>
            </a:extLst>
          </p:cNvPr>
          <p:cNvSpPr txBox="1"/>
          <p:nvPr/>
        </p:nvSpPr>
        <p:spPr>
          <a:xfrm>
            <a:off x="476328" y="3294043"/>
            <a:ext cx="4801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 formula version to supply arguments to function (in this case </a:t>
            </a:r>
            <a:r>
              <a:rPr lang="en-GB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GB" dirty="0"/>
              <a:t>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71D3207-AF3C-454F-8FA5-749BC0A8DB5F}"/>
              </a:ext>
            </a:extLst>
          </p:cNvPr>
          <p:cNvCxnSpPr>
            <a:cxnSpLocks/>
          </p:cNvCxnSpPr>
          <p:nvPr/>
        </p:nvCxnSpPr>
        <p:spPr>
          <a:xfrm flipV="1">
            <a:off x="6650548" y="4262366"/>
            <a:ext cx="531722" cy="12487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5DDB946-1043-48D2-AA72-0917B5A758BB}"/>
              </a:ext>
            </a:extLst>
          </p:cNvPr>
          <p:cNvSpPr txBox="1"/>
          <p:nvPr/>
        </p:nvSpPr>
        <p:spPr>
          <a:xfrm>
            <a:off x="4439598" y="5459369"/>
            <a:ext cx="425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 “.x” to pass the </a:t>
            </a:r>
            <a:r>
              <a:rPr lang="en-GB" dirty="0" err="1"/>
              <a:t>df</a:t>
            </a:r>
            <a:r>
              <a:rPr lang="en-GB" dirty="0"/>
              <a:t> in the first argument to map to the mapped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65049A-2FC7-4A1A-ADE1-C0448FBB7A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7D4D93-59D0-4D45-BE14-2E487DAD448D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1385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C6F760-C15F-4BE5-A477-FA331FAE116C}"/>
              </a:ext>
            </a:extLst>
          </p:cNvPr>
          <p:cNvSpPr txBox="1"/>
          <p:nvPr/>
        </p:nvSpPr>
        <p:spPr>
          <a:xfrm>
            <a:off x="416199" y="2972806"/>
            <a:ext cx="86308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92288" indent="-1792288"/>
            <a:r>
              <a:rPr lang="en-GB" sz="4000" dirty="0"/>
              <a:t>Part 4: 	Code to aggregate multiple sites</a:t>
            </a:r>
            <a:br>
              <a:rPr lang="en-GB" sz="4000" dirty="0"/>
            </a:br>
            <a:r>
              <a:rPr lang="en-GB" sz="4000" dirty="0"/>
              <a:t>using </a:t>
            </a:r>
            <a:r>
              <a:rPr lang="en-GB" sz="4000" dirty="0" err="1"/>
              <a:t>Tidyverse</a:t>
            </a:r>
            <a:endParaRPr lang="en-GB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895F0F-B8B6-4036-B082-F4867BCAD9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7D4D93-59D0-4D45-BE14-2E487DAD448D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114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6F20A-B170-4EDD-80ED-B0B92A144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5: Modelling with the </a:t>
            </a:r>
            <a:r>
              <a:rPr lang="en-GB" dirty="0" err="1"/>
              <a:t>Tidyverse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5EA8E2-882E-4DFD-BBE0-F9FEDF4C4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111" y="784469"/>
            <a:ext cx="3503007" cy="204558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04E340-DD32-4A2A-BC01-1BBC33B38278}"/>
              </a:ext>
            </a:extLst>
          </p:cNvPr>
          <p:cNvSpPr txBox="1"/>
          <p:nvPr/>
        </p:nvSpPr>
        <p:spPr>
          <a:xfrm>
            <a:off x="233214" y="873402"/>
            <a:ext cx="4334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8288" indent="-268288">
              <a:buFont typeface="Arial" panose="020B0604020202020204" pitchFamily="34" charset="0"/>
              <a:buChar char="•"/>
            </a:pPr>
            <a:r>
              <a:rPr lang="en-GB" sz="2400" dirty="0"/>
              <a:t>Calculate palynological richness using rarefaction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03646-B7B9-4370-B70C-14FE02048E78}"/>
              </a:ext>
            </a:extLst>
          </p:cNvPr>
          <p:cNvSpPr txBox="1"/>
          <p:nvPr/>
        </p:nvSpPr>
        <p:spPr>
          <a:xfrm>
            <a:off x="233214" y="3290721"/>
            <a:ext cx="4773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68288" indent="-268288">
              <a:buFont typeface="Arial" panose="020B0604020202020204" pitchFamily="34" charset="0"/>
              <a:buChar char="•"/>
              <a:defRPr sz="2400"/>
            </a:lvl1pPr>
          </a:lstStyle>
          <a:p>
            <a:r>
              <a:rPr lang="en-GB" dirty="0"/>
              <a:t>Apply model to all 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638F73-2C7D-4427-9CFA-CB4395ED7FF6}"/>
              </a:ext>
            </a:extLst>
          </p:cNvPr>
          <p:cNvSpPr txBox="1"/>
          <p:nvPr/>
        </p:nvSpPr>
        <p:spPr>
          <a:xfrm>
            <a:off x="200114" y="4824883"/>
            <a:ext cx="47734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Very simple questions:</a:t>
            </a:r>
            <a:br>
              <a:rPr lang="en-GB" sz="2400" dirty="0"/>
            </a:br>
            <a:r>
              <a:rPr lang="en-GB" sz="2400" dirty="0"/>
              <a:t>Which sites show significant trend in richness?</a:t>
            </a:r>
          </a:p>
          <a:p>
            <a:r>
              <a:rPr lang="en-GB" sz="2400" dirty="0"/>
              <a:t>How does richness vary with landscape “openness”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867570-F887-40D8-8DBF-C171325B9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7D4D93-59D0-4D45-BE14-2E487DAD448D}" type="slidenum">
              <a:rPr lang="en-GB" smtClean="0"/>
              <a:t>32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08DB92-9595-AB5D-B855-DFEBEA050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111" y="3043673"/>
            <a:ext cx="3501912" cy="228136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9654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18AAC-74DC-446F-B360-5898ACCA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Consolas" panose="020B0609020204030204" pitchFamily="49" charset="0"/>
              </a:rPr>
              <a:t>broom</a:t>
            </a:r>
            <a:r>
              <a:rPr lang="en-GB" dirty="0"/>
              <a:t> for tidying model 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05B3D4-9B51-4FA5-AC88-0A8C83392C70}"/>
              </a:ext>
            </a:extLst>
          </p:cNvPr>
          <p:cNvSpPr txBox="1"/>
          <p:nvPr/>
        </p:nvSpPr>
        <p:spPr>
          <a:xfrm>
            <a:off x="3513264" y="1475268"/>
            <a:ext cx="995785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DF9EE-F2EE-4FEE-A393-E831FE9606DA}"/>
              </a:ext>
            </a:extLst>
          </p:cNvPr>
          <p:cNvSpPr txBox="1"/>
          <p:nvPr/>
        </p:nvSpPr>
        <p:spPr>
          <a:xfrm>
            <a:off x="609099" y="1475268"/>
            <a:ext cx="1867563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Tidy(</a:t>
            </a:r>
            <a:r>
              <a:rPr lang="en-GB" sz="2400" dirty="0" err="1"/>
              <a:t>ish</a:t>
            </a:r>
            <a:r>
              <a:rPr lang="en-GB" sz="2400" dirty="0"/>
              <a:t>)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AA72E3-248C-436E-9422-7EA0A529CD8B}"/>
              </a:ext>
            </a:extLst>
          </p:cNvPr>
          <p:cNvSpPr txBox="1"/>
          <p:nvPr/>
        </p:nvSpPr>
        <p:spPr>
          <a:xfrm>
            <a:off x="523665" y="834317"/>
            <a:ext cx="2041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The problem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374F2D1-BA53-401B-83E9-EE012DED6E60}"/>
              </a:ext>
            </a:extLst>
          </p:cNvPr>
          <p:cNvSpPr/>
          <p:nvPr/>
        </p:nvSpPr>
        <p:spPr>
          <a:xfrm>
            <a:off x="2650552" y="1596114"/>
            <a:ext cx="688822" cy="229607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3C230C2-75C4-4238-A54A-4618EC17021C}"/>
              </a:ext>
            </a:extLst>
          </p:cNvPr>
          <p:cNvSpPr/>
          <p:nvPr/>
        </p:nvSpPr>
        <p:spPr>
          <a:xfrm>
            <a:off x="4784823" y="1596114"/>
            <a:ext cx="688822" cy="229607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3E0353-F7EB-4020-90E7-97B6E8A2C6EE}"/>
              </a:ext>
            </a:extLst>
          </p:cNvPr>
          <p:cNvSpPr txBox="1"/>
          <p:nvPr/>
        </p:nvSpPr>
        <p:spPr>
          <a:xfrm>
            <a:off x="5749419" y="1290601"/>
            <a:ext cx="2636556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Not tidy!</a:t>
            </a:r>
          </a:p>
          <a:p>
            <a:r>
              <a:rPr lang="en-GB" sz="2400" dirty="0"/>
              <a:t>No common format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5CED1-0FC6-4C6F-8C2E-1359D8F9CFDE}"/>
              </a:ext>
            </a:extLst>
          </p:cNvPr>
          <p:cNvSpPr txBox="1"/>
          <p:nvPr/>
        </p:nvSpPr>
        <p:spPr>
          <a:xfrm>
            <a:off x="551863" y="2774676"/>
            <a:ext cx="3051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The </a:t>
            </a:r>
            <a:r>
              <a:rPr lang="en-GB" sz="2800" dirty="0">
                <a:solidFill>
                  <a:srgbClr val="C00000"/>
                </a:solidFill>
                <a:latin typeface="Consolas" panose="020B0609020204030204" pitchFamily="49" charset="0"/>
              </a:rPr>
              <a:t>broom</a:t>
            </a:r>
            <a:r>
              <a:rPr lang="en-GB" sz="2800" dirty="0"/>
              <a:t>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66E8C1-B21C-4792-BF1C-24A4564C9045}"/>
              </a:ext>
            </a:extLst>
          </p:cNvPr>
          <p:cNvSpPr txBox="1"/>
          <p:nvPr/>
        </p:nvSpPr>
        <p:spPr>
          <a:xfrm>
            <a:off x="637297" y="3401446"/>
            <a:ext cx="995785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sz="2400" dirty="0"/>
              <a:t>Model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D5B1F9C-0129-47BA-8BA6-92EB0FA535E4}"/>
              </a:ext>
            </a:extLst>
          </p:cNvPr>
          <p:cNvSpPr/>
          <p:nvPr/>
        </p:nvSpPr>
        <p:spPr>
          <a:xfrm>
            <a:off x="1908856" y="3522292"/>
            <a:ext cx="688822" cy="229607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4DE11D-1999-4C81-A82D-275218199F44}"/>
              </a:ext>
            </a:extLst>
          </p:cNvPr>
          <p:cNvSpPr txBox="1"/>
          <p:nvPr/>
        </p:nvSpPr>
        <p:spPr>
          <a:xfrm>
            <a:off x="2873452" y="3409108"/>
            <a:ext cx="5795221" cy="12003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Convert to tidy with consistent output format</a:t>
            </a:r>
          </a:p>
          <a:p>
            <a:r>
              <a:rPr lang="en-GB" sz="2400" dirty="0"/>
              <a:t>for multiple model types (currently &gt;130 included, easy to add your own).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B3B882-D629-4CBD-87C0-C473C4260F55}"/>
              </a:ext>
            </a:extLst>
          </p:cNvPr>
          <p:cNvSpPr txBox="1"/>
          <p:nvPr/>
        </p:nvSpPr>
        <p:spPr>
          <a:xfrm>
            <a:off x="2917598" y="4828735"/>
            <a:ext cx="5663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87425" indent="-987425"/>
            <a:r>
              <a:rPr lang="en-GB" dirty="0">
                <a:solidFill>
                  <a:srgbClr val="C00000"/>
                </a:solidFill>
              </a:rPr>
              <a:t>tidy</a:t>
            </a:r>
            <a:r>
              <a:rPr lang="en-GB" dirty="0"/>
              <a:t>: 	</a:t>
            </a:r>
            <a:r>
              <a:rPr lang="en-GB" dirty="0" err="1"/>
              <a:t>tibble</a:t>
            </a:r>
            <a:r>
              <a:rPr lang="en-GB" dirty="0"/>
              <a:t> that summarises model findings (e.g. coefficients, p-values)</a:t>
            </a:r>
          </a:p>
          <a:p>
            <a:pPr marL="987425" indent="-987425"/>
            <a:r>
              <a:rPr lang="en-GB" dirty="0">
                <a:solidFill>
                  <a:srgbClr val="C00000"/>
                </a:solidFill>
              </a:rPr>
              <a:t>glance</a:t>
            </a:r>
            <a:r>
              <a:rPr lang="en-GB" dirty="0"/>
              <a:t>: 	concise one-row summary (e.g. r-squared, </a:t>
            </a:r>
            <a:r>
              <a:rPr lang="en-GB" dirty="0" err="1"/>
              <a:t>degf</a:t>
            </a:r>
            <a:r>
              <a:rPr lang="en-GB" dirty="0"/>
              <a:t>)</a:t>
            </a:r>
          </a:p>
          <a:p>
            <a:pPr marL="987425" indent="-987425"/>
            <a:r>
              <a:rPr lang="en-GB" dirty="0">
                <a:solidFill>
                  <a:srgbClr val="C00000"/>
                </a:solidFill>
              </a:rPr>
              <a:t>augment</a:t>
            </a:r>
            <a:r>
              <a:rPr lang="en-GB" dirty="0"/>
              <a:t>:	columns original data was modelled on (e.g. predictions, residuals)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6B4C43-A9FD-4A84-947E-0F237CC711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7D4D93-59D0-4D45-BE14-2E487DAD448D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266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8218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E55E2D-3A9B-408B-AC6C-7B5749138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4" y="5"/>
            <a:ext cx="9131236" cy="647154"/>
          </a:xfrm>
        </p:spPr>
        <p:txBody>
          <a:bodyPr>
            <a:normAutofit fontScale="90000"/>
          </a:bodyPr>
          <a:lstStyle/>
          <a:p>
            <a:r>
              <a:rPr lang="en-GB" dirty="0"/>
              <a:t>Afternoon (13:30-15:30): Bring your own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0E167F-DCD0-477B-9300-324413A8F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" y="647159"/>
            <a:ext cx="9131237" cy="62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08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97546-E692-4DEC-9226-39B33ACF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0FFE6-02C5-4689-BF88-9DF6A288C664}"/>
              </a:ext>
            </a:extLst>
          </p:cNvPr>
          <p:cNvSpPr txBox="1"/>
          <p:nvPr/>
        </p:nvSpPr>
        <p:spPr>
          <a:xfrm>
            <a:off x="332928" y="875990"/>
            <a:ext cx="6019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Whickham &amp; </a:t>
            </a:r>
            <a:r>
              <a:rPr lang="en-GB" sz="2400" dirty="0" err="1"/>
              <a:t>Grolemund</a:t>
            </a:r>
            <a:r>
              <a:rPr lang="en-GB" sz="2400" dirty="0"/>
              <a:t>, R for Data Science, </a:t>
            </a:r>
            <a:r>
              <a:rPr lang="en-GB" sz="1600" dirty="0"/>
              <a:t>free online </a:t>
            </a:r>
            <a:r>
              <a:rPr lang="en-GB" sz="1600" dirty="0">
                <a:hlinkClick r:id="rId2"/>
              </a:rPr>
              <a:t>https://r4ds.had.co.nz/</a:t>
            </a:r>
            <a:endParaRPr lang="en-GB" sz="1600" dirty="0"/>
          </a:p>
        </p:txBody>
      </p:sp>
      <p:pic>
        <p:nvPicPr>
          <p:cNvPr id="8194" name="Picture 2" descr="Buy from amazon">
            <a:extLst>
              <a:ext uri="{FF2B5EF4-FFF2-40B4-BE49-F238E27FC236}">
                <a16:creationId xmlns:a16="http://schemas.microsoft.com/office/drawing/2014/main" id="{E77F09C1-20E1-4F4B-ABCE-E057DA0C9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720" y="742802"/>
            <a:ext cx="804851" cy="12072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Data Manipulation (R Fundamentals Book 2) by [Stephanie Locke]">
            <a:extLst>
              <a:ext uri="{FF2B5EF4-FFF2-40B4-BE49-F238E27FC236}">
                <a16:creationId xmlns:a16="http://schemas.microsoft.com/office/drawing/2014/main" id="{26DAA897-EEB6-4E11-A1AF-BCE054EEA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851" y="1803035"/>
            <a:ext cx="814603" cy="130128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B607B2-ECB7-4C28-917B-AB14603EFF3D}"/>
              </a:ext>
            </a:extLst>
          </p:cNvPr>
          <p:cNvSpPr txBox="1"/>
          <p:nvPr/>
        </p:nvSpPr>
        <p:spPr>
          <a:xfrm>
            <a:off x="332928" y="2055712"/>
            <a:ext cx="6483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Locke, R Fundamentals 2: Data Manipulation (£11)</a:t>
            </a:r>
          </a:p>
          <a:p>
            <a:r>
              <a:rPr lang="en-GB" sz="16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https://itsalocke.com/company/books/</a:t>
            </a:r>
            <a:endParaRPr lang="en-GB" sz="1600" dirty="0">
              <a:solidFill>
                <a:srgbClr val="0070C0"/>
              </a:solidFill>
            </a:endParaRP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6F44BE07-C060-48AA-A9E6-5534725BD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254" y="3104318"/>
            <a:ext cx="831829" cy="107721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82F4FF-1060-44D2-ADDC-686FF4A0A5D4}"/>
              </a:ext>
            </a:extLst>
          </p:cNvPr>
          <p:cNvSpPr txBox="1"/>
          <p:nvPr/>
        </p:nvSpPr>
        <p:spPr>
          <a:xfrm>
            <a:off x="332928" y="3210105"/>
            <a:ext cx="6416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Bruno Rodrigues, Modern R with the </a:t>
            </a:r>
            <a:r>
              <a:rPr lang="en-GB" sz="2400" dirty="0" err="1"/>
              <a:t>tidyverse</a:t>
            </a:r>
            <a:r>
              <a:rPr lang="en-GB" sz="2400" dirty="0"/>
              <a:t> </a:t>
            </a:r>
          </a:p>
          <a:p>
            <a:r>
              <a:rPr lang="en-GB" sz="1600" dirty="0"/>
              <a:t>free online </a:t>
            </a:r>
            <a:r>
              <a:rPr lang="en-GB" sz="1600" dirty="0">
                <a:hlinkClick r:id="rId7"/>
              </a:rPr>
              <a:t>https://b-rodrigues.github.io/modern_R/</a:t>
            </a:r>
            <a:r>
              <a:rPr lang="en-GB" sz="1600" dirty="0"/>
              <a:t> or buy pdf for &lt; £10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47682E-D34E-4F32-B1C5-5357454EB84A}"/>
              </a:ext>
            </a:extLst>
          </p:cNvPr>
          <p:cNvSpPr txBox="1"/>
          <p:nvPr/>
        </p:nvSpPr>
        <p:spPr>
          <a:xfrm>
            <a:off x="332928" y="5488814"/>
            <a:ext cx="5337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Rstudio</a:t>
            </a:r>
            <a:r>
              <a:rPr lang="en-GB" sz="2400" dirty="0"/>
              <a:t> </a:t>
            </a:r>
            <a:r>
              <a:rPr lang="en-GB" sz="2400" dirty="0" err="1"/>
              <a:t>cheatsheets</a:t>
            </a:r>
            <a:endParaRPr lang="en-GB" sz="2400" dirty="0"/>
          </a:p>
          <a:p>
            <a:r>
              <a:rPr lang="en-GB" sz="1600" dirty="0">
                <a:hlinkClick r:id="rId8"/>
              </a:rPr>
              <a:t>https://www.rstudio.com/resources/cheatsheets/</a:t>
            </a:r>
            <a:endParaRPr lang="en-GB" sz="1600" dirty="0"/>
          </a:p>
          <a:p>
            <a:r>
              <a:rPr lang="en-GB" sz="1600" dirty="0"/>
              <a:t>		     </a:t>
            </a:r>
            <a:r>
              <a:rPr lang="en-GB" sz="2400" dirty="0"/>
              <a:t>+ 1001 other websites…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3D8D4D-98EF-4D12-BC06-9497BB5403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2350" y="5488814"/>
            <a:ext cx="1578139" cy="12072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19D759-F68E-41A2-80AF-85AF074C22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857" y="6158472"/>
            <a:ext cx="1106448" cy="3343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268E41-D8B0-4D01-80CC-8E8C2392CE24}"/>
              </a:ext>
            </a:extLst>
          </p:cNvPr>
          <p:cNvSpPr txBox="1"/>
          <p:nvPr/>
        </p:nvSpPr>
        <p:spPr>
          <a:xfrm>
            <a:off x="332928" y="4341326"/>
            <a:ext cx="6513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Murray Logan’s website, excellent tutorials &amp; book</a:t>
            </a:r>
          </a:p>
          <a:p>
            <a:r>
              <a:rPr lang="en-GB" sz="1600" dirty="0">
                <a:hlinkClick r:id="rId11"/>
              </a:rPr>
              <a:t>https://www.flutterbys.com.au/stats/</a:t>
            </a:r>
            <a:endParaRPr lang="en-GB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EDB37-F603-45D9-A6E9-87CB50712E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89975" y="4287323"/>
            <a:ext cx="762000" cy="10953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E1346-4718-49D6-BB6B-E0B7844BA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7D4D93-59D0-4D45-BE14-2E487DAD448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249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8EE0D-9533-C368-7B69-7E2E15032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 you need the </a:t>
            </a:r>
            <a:r>
              <a:rPr lang="en-GB" dirty="0" err="1"/>
              <a:t>tidyverse</a:t>
            </a:r>
            <a:r>
              <a:rPr lang="en-GB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D715AE-E667-9D74-9599-C22B0E3A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1" y="3441921"/>
            <a:ext cx="3843173" cy="3102836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99F3F2-0138-CFDE-8B0F-4CFF4191C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805" y="2909115"/>
            <a:ext cx="3217998" cy="3083093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346D99-F4FE-71B3-59E8-1852A29FC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045" y="2506429"/>
            <a:ext cx="3869496" cy="3092964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E1CE60-A527-A0C3-7143-D9F079A5A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207" y="2120073"/>
            <a:ext cx="4096532" cy="3092964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8423FB-8605-079D-21C5-7479F6C8C198}"/>
              </a:ext>
            </a:extLst>
          </p:cNvPr>
          <p:cNvCxnSpPr>
            <a:cxnSpLocks/>
          </p:cNvCxnSpPr>
          <p:nvPr/>
        </p:nvCxnSpPr>
        <p:spPr>
          <a:xfrm flipH="1">
            <a:off x="686491" y="1974065"/>
            <a:ext cx="1" cy="136988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AE12E5-2395-E978-F551-11AAEFF3CA4D}"/>
              </a:ext>
            </a:extLst>
          </p:cNvPr>
          <p:cNvCxnSpPr>
            <a:cxnSpLocks/>
          </p:cNvCxnSpPr>
          <p:nvPr/>
        </p:nvCxnSpPr>
        <p:spPr>
          <a:xfrm flipH="1">
            <a:off x="1717194" y="1974946"/>
            <a:ext cx="11336" cy="8443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F85192-9ED9-33FE-1B26-8082B6EC5BFF}"/>
              </a:ext>
            </a:extLst>
          </p:cNvPr>
          <p:cNvCxnSpPr>
            <a:cxnSpLocks/>
          </p:cNvCxnSpPr>
          <p:nvPr/>
        </p:nvCxnSpPr>
        <p:spPr>
          <a:xfrm>
            <a:off x="2806417" y="1974065"/>
            <a:ext cx="0" cy="4230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CA91CC-828B-468A-25DF-C83DCED3E1FD}"/>
              </a:ext>
            </a:extLst>
          </p:cNvPr>
          <p:cNvCxnSpPr>
            <a:cxnSpLocks/>
          </p:cNvCxnSpPr>
          <p:nvPr/>
        </p:nvCxnSpPr>
        <p:spPr>
          <a:xfrm>
            <a:off x="4206733" y="1952887"/>
            <a:ext cx="0" cy="16718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648F9A4-DA95-26D8-CEBD-6F82587D34A1}"/>
              </a:ext>
            </a:extLst>
          </p:cNvPr>
          <p:cNvSpPr txBox="1"/>
          <p:nvPr/>
        </p:nvSpPr>
        <p:spPr>
          <a:xfrm>
            <a:off x="5045978" y="1732031"/>
            <a:ext cx="3967917" cy="416267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GB" sz="2800" dirty="0"/>
              <a:t>If yes, then you should aim to have only one file and do all processing in R. </a:t>
            </a:r>
          </a:p>
          <a:p>
            <a:pPr marL="268288" lvl="1" indent="-18097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More </a:t>
            </a:r>
            <a:r>
              <a:rPr lang="en-GB" sz="2400" b="1" dirty="0">
                <a:solidFill>
                  <a:srgbClr val="C00000"/>
                </a:solidFill>
              </a:rPr>
              <a:t>efficient</a:t>
            </a:r>
            <a:r>
              <a:rPr lang="en-GB" sz="2400" dirty="0"/>
              <a:t> (fewer files to keep track of)</a:t>
            </a:r>
          </a:p>
          <a:p>
            <a:pPr marL="268288" lvl="1" indent="-18097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Reduces </a:t>
            </a:r>
            <a:r>
              <a:rPr lang="en-GB" sz="2400" b="1" dirty="0">
                <a:solidFill>
                  <a:srgbClr val="C00000"/>
                </a:solidFill>
              </a:rPr>
              <a:t>errors</a:t>
            </a:r>
            <a:r>
              <a:rPr lang="en-GB" sz="2400" dirty="0"/>
              <a:t> (and easier to correct errors and update data – only 1 file to change)</a:t>
            </a:r>
          </a:p>
          <a:p>
            <a:pPr marL="268288" lvl="1" indent="-180975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C00000"/>
                </a:solidFill>
              </a:rPr>
              <a:t>Reproducible</a:t>
            </a:r>
            <a:r>
              <a:rPr lang="en-GB" sz="2400" dirty="0"/>
              <a:t> (record of what you did and why)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9A3BB7-DD83-4AB4-2F90-8F9EB672FEE5}"/>
              </a:ext>
            </a:extLst>
          </p:cNvPr>
          <p:cNvSpPr txBox="1"/>
          <p:nvPr/>
        </p:nvSpPr>
        <p:spPr>
          <a:xfrm>
            <a:off x="279938" y="656846"/>
            <a:ext cx="69649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GB" sz="2400" dirty="0">
                <a:solidFill>
                  <a:srgbClr val="C00000"/>
                </a:solidFill>
              </a:rPr>
              <a:t>Do you have many separate files / sheets of the same data? </a:t>
            </a:r>
            <a:r>
              <a:rPr lang="en-GB" sz="2000" dirty="0">
                <a:solidFill>
                  <a:srgbClr val="C00000"/>
                </a:solidFill>
              </a:rPr>
              <a:t>(counts, percentages, subsets, aggregated)</a:t>
            </a:r>
            <a:endParaRPr lang="en-GB" sz="2400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2885DF-5661-6B7D-E5D5-83A7D4C2F660}"/>
              </a:ext>
            </a:extLst>
          </p:cNvPr>
          <p:cNvSpPr txBox="1"/>
          <p:nvPr/>
        </p:nvSpPr>
        <p:spPr>
          <a:xfrm>
            <a:off x="251520" y="1686117"/>
            <a:ext cx="1041504" cy="3128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b="1" dirty="0">
                <a:solidFill>
                  <a:srgbClr val="C00000"/>
                </a:solidFill>
              </a:rPr>
              <a:t>Raw counts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B9185F-24FE-2F03-BF7E-2290AEB14DC8}"/>
              </a:ext>
            </a:extLst>
          </p:cNvPr>
          <p:cNvSpPr txBox="1"/>
          <p:nvPr/>
        </p:nvSpPr>
        <p:spPr>
          <a:xfrm>
            <a:off x="1392296" y="1686117"/>
            <a:ext cx="75142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C00000"/>
                </a:solidFill>
              </a:rPr>
              <a:t>Percent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A5C882-8531-5DEE-A560-5C966AFF7E3E}"/>
              </a:ext>
            </a:extLst>
          </p:cNvPr>
          <p:cNvSpPr txBox="1"/>
          <p:nvPr/>
        </p:nvSpPr>
        <p:spPr>
          <a:xfrm>
            <a:off x="2272215" y="1686117"/>
            <a:ext cx="112428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C00000"/>
                </a:solidFill>
              </a:rPr>
              <a:t>Transformed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CE8965-9E15-7383-822F-8B08B577437F}"/>
              </a:ext>
            </a:extLst>
          </p:cNvPr>
          <p:cNvSpPr txBox="1"/>
          <p:nvPr/>
        </p:nvSpPr>
        <p:spPr>
          <a:xfrm>
            <a:off x="3741733" y="1686117"/>
            <a:ext cx="103162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C00000"/>
                </a:solidFill>
              </a:rPr>
              <a:t>Aggregated</a:t>
            </a:r>
          </a:p>
        </p:txBody>
      </p:sp>
    </p:spTree>
    <p:extLst>
      <p:ext uri="{BB962C8B-B14F-4D97-AF65-F5344CB8AC3E}">
        <p14:creationId xmlns:p14="http://schemas.microsoft.com/office/powerpoint/2010/main" val="9523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FD0E8-7E79-4198-B77A-4C39378CA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"/>
            <a:ext cx="9143999" cy="647154"/>
          </a:xfrm>
        </p:spPr>
        <p:txBody>
          <a:bodyPr>
            <a:noAutofit/>
          </a:bodyPr>
          <a:lstStyle/>
          <a:p>
            <a:r>
              <a:rPr lang="en-GB" sz="3000" dirty="0"/>
              <a:t>Example: </a:t>
            </a:r>
            <a:r>
              <a:rPr lang="en-GB" sz="3000" dirty="0">
                <a:solidFill>
                  <a:srgbClr val="C00000"/>
                </a:solidFill>
              </a:rPr>
              <a:t>Impact of the Neolithic Agricultural Transition</a:t>
            </a:r>
            <a:endParaRPr lang="en-GB" sz="3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2CAFD6-2661-4F22-AF44-9491637CD303}"/>
              </a:ext>
            </a:extLst>
          </p:cNvPr>
          <p:cNvSpPr txBox="1"/>
          <p:nvPr/>
        </p:nvSpPr>
        <p:spPr>
          <a:xfrm>
            <a:off x="6233092" y="1878904"/>
            <a:ext cx="2850875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Aft>
                <a:spcPts val="600"/>
              </a:spcAft>
            </a:pPr>
            <a:r>
              <a:rPr lang="en-US" sz="900" dirty="0">
                <a:solidFill>
                  <a:schemeClr val="bg2">
                    <a:lumMod val="25000"/>
                  </a:schemeClr>
                </a:solidFill>
              </a:rPr>
              <a:t>Fyfe, et al. 2010. A pollen-based </a:t>
            </a:r>
            <a:r>
              <a:rPr lang="en-US" sz="900" dirty="0" err="1">
                <a:solidFill>
                  <a:schemeClr val="bg2">
                    <a:lumMod val="25000"/>
                  </a:schemeClr>
                </a:solidFill>
              </a:rPr>
              <a:t>pseudobiomisation</a:t>
            </a:r>
            <a:r>
              <a:rPr lang="en-US" sz="900" dirty="0">
                <a:solidFill>
                  <a:schemeClr val="bg2">
                    <a:lumMod val="25000"/>
                  </a:schemeClr>
                </a:solidFill>
              </a:rPr>
              <a:t> approach to anthropogenic land-cover change. The Holocene </a:t>
            </a:r>
            <a:r>
              <a:rPr lang="en-US" sz="900" b="1" dirty="0">
                <a:solidFill>
                  <a:schemeClr val="bg2">
                    <a:lumMod val="25000"/>
                  </a:schemeClr>
                </a:solidFill>
              </a:rPr>
              <a:t>20:1165-1171.</a:t>
            </a:r>
          </a:p>
          <a:p>
            <a:pPr marR="0">
              <a:spcAft>
                <a:spcPts val="600"/>
              </a:spcAft>
            </a:pPr>
            <a:r>
              <a:rPr lang="en-US" sz="900" dirty="0">
                <a:solidFill>
                  <a:schemeClr val="bg2">
                    <a:lumMod val="25000"/>
                  </a:schemeClr>
                </a:solidFill>
              </a:rPr>
              <a:t>Woodbridge, et al. 2014. The impact of the Neolithic agricultural transition in Britain: a comparison of pollen-based land-cover and archaeological 14C date-</a:t>
            </a:r>
            <a:r>
              <a:rPr lang="en-US" sz="900" dirty="0" err="1">
                <a:solidFill>
                  <a:schemeClr val="bg2">
                    <a:lumMod val="25000"/>
                  </a:schemeClr>
                </a:solidFill>
              </a:rPr>
              <a:t>inferpoll</a:t>
            </a:r>
            <a:r>
              <a:rPr lang="en-US" sz="900" dirty="0">
                <a:solidFill>
                  <a:schemeClr val="bg2">
                    <a:lumMod val="25000"/>
                  </a:schemeClr>
                </a:solidFill>
              </a:rPr>
              <a:t> population change. Journal of Archaeological Science </a:t>
            </a:r>
            <a:r>
              <a:rPr lang="en-US" sz="900" b="1" dirty="0">
                <a:solidFill>
                  <a:schemeClr val="bg2">
                    <a:lumMod val="25000"/>
                  </a:schemeClr>
                </a:solidFill>
              </a:rPr>
              <a:t>51:216-224.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255FE4-3C6D-445D-9309-487BA50F9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092" y="675540"/>
            <a:ext cx="2903045" cy="11144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7706535-7984-4E94-8745-B41468036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41" y="2840764"/>
            <a:ext cx="4533157" cy="29397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56983A9-D049-4ED7-82B2-74ED47D6ADE5}"/>
              </a:ext>
            </a:extLst>
          </p:cNvPr>
          <p:cNvSpPr txBox="1"/>
          <p:nvPr/>
        </p:nvSpPr>
        <p:spPr>
          <a:xfrm>
            <a:off x="155246" y="766742"/>
            <a:ext cx="63865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Jessie Woodbridge, Ralph Fyfe &amp; colleagues</a:t>
            </a:r>
          </a:p>
          <a:p>
            <a:r>
              <a:rPr lang="en-GB" dirty="0"/>
              <a:t>Woodbridge et al. (2014) &amp; Fyfe et al. (2010)</a:t>
            </a:r>
          </a:p>
          <a:p>
            <a:endParaRPr lang="en-GB" dirty="0"/>
          </a:p>
          <a:p>
            <a:r>
              <a:rPr lang="en-GB" sz="2000" dirty="0"/>
              <a:t>Aim: Reconstruct anthropogenic land-cover change in Britain over the last 9000 years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8666B4-BF77-4C54-A4C8-CAEECE4C1C02}"/>
              </a:ext>
            </a:extLst>
          </p:cNvPr>
          <p:cNvSpPr txBox="1"/>
          <p:nvPr/>
        </p:nvSpPr>
        <p:spPr>
          <a:xfrm>
            <a:off x="199964" y="5854024"/>
            <a:ext cx="49023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Land-cover reconstructions for Britain</a:t>
            </a:r>
          </a:p>
          <a:p>
            <a:r>
              <a:rPr lang="en-GB" dirty="0"/>
              <a:t>Figure 3 from Woodbridge et al. (2014)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2FBDF3-DB83-407A-97CC-2BA7D7E617AE}"/>
              </a:ext>
            </a:extLst>
          </p:cNvPr>
          <p:cNvSpPr txBox="1"/>
          <p:nvPr/>
        </p:nvSpPr>
        <p:spPr>
          <a:xfrm>
            <a:off x="6233092" y="3701824"/>
            <a:ext cx="265372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Thanks to Jessie Woodbridge and Ralph Fyfe for sharing their data!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3C852B-2235-444E-AC8B-C53908F89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7D4D93-59D0-4D45-BE14-2E487DAD448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627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97546-E692-4DEC-9226-39B33ACF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Day 1 aims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85B02-0E04-41A7-B319-C6A37250A985}"/>
              </a:ext>
            </a:extLst>
          </p:cNvPr>
          <p:cNvSpPr txBox="1"/>
          <p:nvPr/>
        </p:nvSpPr>
        <p:spPr>
          <a:xfrm>
            <a:off x="852849" y="896183"/>
            <a:ext cx="7438302" cy="5224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GB" sz="2800" b="1" i="1" dirty="0"/>
              <a:t>Morning</a:t>
            </a:r>
          </a:p>
          <a:p>
            <a:pPr lvl="1">
              <a:spcAft>
                <a:spcPts val="600"/>
              </a:spcAft>
            </a:pPr>
            <a:r>
              <a:rPr lang="en-GB" sz="2400" dirty="0"/>
              <a:t>Aims: To reproduce Woodbridge et al. Figure 3 using </a:t>
            </a:r>
            <a:r>
              <a:rPr lang="en-GB" sz="2400" dirty="0" err="1"/>
              <a:t>Tidyverse</a:t>
            </a:r>
            <a:r>
              <a:rPr lang="en-GB" sz="2400" dirty="0"/>
              <a:t> methods &amp; explore changes in palynological richness.</a:t>
            </a:r>
          </a:p>
          <a:p>
            <a:pPr marL="800100" lvl="1" indent="-342900">
              <a:spcAft>
                <a:spcPts val="600"/>
              </a:spcAft>
              <a:buFont typeface="+mj-lt"/>
              <a:buAutoNum type="arabicPeriod"/>
            </a:pPr>
            <a:r>
              <a:rPr lang="en-GB" sz="2400" dirty="0"/>
              <a:t>Work through analysis of a single site using base R</a:t>
            </a:r>
          </a:p>
          <a:p>
            <a:pPr marL="800100" lvl="1" indent="-342900">
              <a:spcAft>
                <a:spcPts val="600"/>
              </a:spcAft>
              <a:buAutoNum type="arabicPeriod"/>
            </a:pPr>
            <a:r>
              <a:rPr lang="en-GB" sz="2400" dirty="0"/>
              <a:t>Repeat using </a:t>
            </a:r>
            <a:r>
              <a:rPr lang="en-GB" sz="2400" dirty="0" err="1"/>
              <a:t>Tidyverse</a:t>
            </a:r>
            <a:endParaRPr lang="en-GB" sz="2400" dirty="0"/>
          </a:p>
          <a:p>
            <a:pPr marL="800100" lvl="1" indent="-342900">
              <a:spcAft>
                <a:spcPts val="600"/>
              </a:spcAft>
              <a:buAutoNum type="arabicPeriod"/>
            </a:pPr>
            <a:r>
              <a:rPr lang="en-GB" sz="2400" dirty="0"/>
              <a:t>Apply to all (41) sites &amp; create synthesis figure</a:t>
            </a:r>
          </a:p>
          <a:p>
            <a:pPr marL="800100" lvl="1" indent="-342900">
              <a:spcAft>
                <a:spcPts val="600"/>
              </a:spcAft>
              <a:buAutoNum type="arabicPeriod"/>
            </a:pPr>
            <a:r>
              <a:rPr lang="en-GB" sz="2400" dirty="0"/>
              <a:t>Modelling species richness with the </a:t>
            </a:r>
            <a:r>
              <a:rPr lang="en-GB" sz="2400" dirty="0" err="1"/>
              <a:t>Tidyverse</a:t>
            </a:r>
            <a:endParaRPr lang="en-GB" sz="2400" dirty="0"/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GB" sz="2800" b="1" i="1" dirty="0"/>
              <a:t>Afternoon</a:t>
            </a:r>
          </a:p>
          <a:p>
            <a:pPr marL="717550" lvl="1" indent="-2603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Demonstration of my new package </a:t>
            </a:r>
            <a:r>
              <a:rPr lang="en-GB" sz="2400" dirty="0" err="1">
                <a:latin typeface="Consolas" panose="020B0609020204030204" pitchFamily="49" charset="0"/>
              </a:rPr>
              <a:t>riojaPlot</a:t>
            </a:r>
            <a:r>
              <a:rPr lang="en-GB" sz="2400" dirty="0"/>
              <a:t> for plotting stratigraphic diagrams</a:t>
            </a:r>
          </a:p>
          <a:p>
            <a:pPr marL="717550" lvl="1" indent="-2603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Work with your own data, ask questions, get help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0C3D4-9878-4B97-A572-7ADDDBB34A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7D4D93-59D0-4D45-BE14-2E487DAD448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119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FD0E8-7E79-4198-B77A-4C39378CA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"/>
            <a:ext cx="9143999" cy="647154"/>
          </a:xfrm>
        </p:spPr>
        <p:txBody>
          <a:bodyPr>
            <a:noAutofit/>
          </a:bodyPr>
          <a:lstStyle/>
          <a:p>
            <a:r>
              <a:rPr lang="en-GB" sz="3000" dirty="0"/>
              <a:t>Example: </a:t>
            </a:r>
            <a:r>
              <a:rPr lang="en-GB" sz="3000" dirty="0">
                <a:solidFill>
                  <a:srgbClr val="C00000"/>
                </a:solidFill>
              </a:rPr>
              <a:t>Impact of the Neolithic Agricultural Transition</a:t>
            </a:r>
            <a:endParaRPr lang="en-GB" sz="30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14421FB-C7CF-4DD5-B7E2-A65BD59AEBA0}"/>
              </a:ext>
            </a:extLst>
          </p:cNvPr>
          <p:cNvGrpSpPr/>
          <p:nvPr/>
        </p:nvGrpSpPr>
        <p:grpSpPr>
          <a:xfrm>
            <a:off x="4042288" y="805405"/>
            <a:ext cx="1888097" cy="1342842"/>
            <a:chOff x="4344843" y="2360328"/>
            <a:chExt cx="2918732" cy="187334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5A4BF56-87B4-47E4-8945-E6DB4397C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4843" y="2360328"/>
              <a:ext cx="2918732" cy="1873341"/>
            </a:xfrm>
            <a:prstGeom prst="rect">
              <a:avLst/>
            </a:prstGeom>
            <a:ln w="31750">
              <a:solidFill>
                <a:srgbClr val="00B050"/>
              </a:solidFill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F9FB20B-1F42-43D1-A568-997C5FD620D5}"/>
                </a:ext>
              </a:extLst>
            </p:cNvPr>
            <p:cNvSpPr txBox="1"/>
            <p:nvPr/>
          </p:nvSpPr>
          <p:spPr>
            <a:xfrm>
              <a:off x="4344843" y="23603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B050"/>
                  </a:solidFill>
                </a:rPr>
                <a:t>1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1AAD560-073B-44DE-BE83-11DE605EF1C6}"/>
              </a:ext>
            </a:extLst>
          </p:cNvPr>
          <p:cNvGrpSpPr/>
          <p:nvPr/>
        </p:nvGrpSpPr>
        <p:grpSpPr>
          <a:xfrm>
            <a:off x="6101074" y="2171724"/>
            <a:ext cx="2913408" cy="859456"/>
            <a:chOff x="4162675" y="3706825"/>
            <a:chExt cx="3001486" cy="91712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85FB5B7-F338-4D25-BA17-851D1EC20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2675" y="3706825"/>
              <a:ext cx="3001486" cy="917121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CBE2BA4-9669-47BF-A3BD-4BB4EC497E3B}"/>
                </a:ext>
              </a:extLst>
            </p:cNvPr>
            <p:cNvSpPr txBox="1"/>
            <p:nvPr/>
          </p:nvSpPr>
          <p:spPr>
            <a:xfrm>
              <a:off x="6873543" y="3706825"/>
              <a:ext cx="27350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GB" b="1" dirty="0">
                  <a:solidFill>
                    <a:schemeClr val="accent1"/>
                  </a:solidFill>
                </a:rPr>
                <a:t>2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E646104-35C9-4643-A426-C6F5C10AA121}"/>
              </a:ext>
            </a:extLst>
          </p:cNvPr>
          <p:cNvSpPr txBox="1"/>
          <p:nvPr/>
        </p:nvSpPr>
        <p:spPr>
          <a:xfrm>
            <a:off x="130518" y="820260"/>
            <a:ext cx="3821005" cy="50783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69875" indent="-269875">
              <a:buFont typeface="+mj-lt"/>
              <a:buAutoNum type="arabicPeriod"/>
            </a:pPr>
            <a:r>
              <a:rPr lang="en-GB" dirty="0">
                <a:solidFill>
                  <a:srgbClr val="00B050"/>
                </a:solidFill>
              </a:rPr>
              <a:t>Extract dated pollen profiles from European pollen database (+ other sources), 41 sites in total.</a:t>
            </a:r>
          </a:p>
          <a:p>
            <a:pPr marL="269875" indent="-269875">
              <a:buFont typeface="+mj-lt"/>
              <a:buAutoNum type="arabicPeriod"/>
            </a:pPr>
            <a:endParaRPr lang="en-GB" dirty="0">
              <a:solidFill>
                <a:srgbClr val="00B050"/>
              </a:solidFill>
            </a:endParaRPr>
          </a:p>
          <a:p>
            <a:pPr marL="269875" indent="-269875">
              <a:buFont typeface="+mj-lt"/>
              <a:buAutoNum type="arabicPeriod"/>
            </a:pPr>
            <a:endParaRPr lang="en-GB" dirty="0">
              <a:solidFill>
                <a:srgbClr val="00B050"/>
              </a:solidFill>
            </a:endParaRPr>
          </a:p>
          <a:p>
            <a:pPr marL="269875" indent="-269875">
              <a:buFont typeface="+mj-lt"/>
              <a:buAutoNum type="arabicPeriod"/>
            </a:pPr>
            <a:r>
              <a:rPr lang="en-GB" dirty="0">
                <a:solidFill>
                  <a:schemeClr val="accent1"/>
                </a:solidFill>
              </a:rPr>
              <a:t>Classify each pollen type to a land cover class (LCC)</a:t>
            </a:r>
          </a:p>
          <a:p>
            <a:pPr marL="269875" indent="-269875">
              <a:buFont typeface="+mj-lt"/>
              <a:buAutoNum type="arabicPeriod"/>
            </a:pPr>
            <a:endParaRPr lang="en-GB" dirty="0"/>
          </a:p>
          <a:p>
            <a:pPr marL="269875" indent="-269875">
              <a:buFont typeface="+mj-lt"/>
              <a:buAutoNum type="arabicPeriod"/>
            </a:pPr>
            <a:endParaRPr lang="en-GB" dirty="0"/>
          </a:p>
          <a:p>
            <a:pPr marL="269875" indent="-269875">
              <a:buFont typeface="+mj-lt"/>
              <a:buAutoNum type="arabicPeriod"/>
            </a:pPr>
            <a:r>
              <a:rPr lang="en-GB" dirty="0">
                <a:solidFill>
                  <a:schemeClr val="accent2"/>
                </a:solidFill>
              </a:rPr>
              <a:t>For each site, transform species data to major vegetation types (land cover class: LCC) and calculate the dominant LCC for each sample.</a:t>
            </a:r>
          </a:p>
          <a:p>
            <a:pPr marL="269875" indent="-269875">
              <a:buFont typeface="+mj-lt"/>
              <a:buAutoNum type="arabicPeriod"/>
            </a:pPr>
            <a:endParaRPr lang="en-GB" dirty="0"/>
          </a:p>
          <a:p>
            <a:pPr marL="269875" indent="-269875">
              <a:buFont typeface="+mj-lt"/>
              <a:buAutoNum type="arabicPeriod"/>
            </a:pPr>
            <a:endParaRPr lang="en-GB" dirty="0"/>
          </a:p>
          <a:p>
            <a:pPr marL="269875" indent="-269875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Sum dominant LCCs for all sites in 200 year time slices, convert to % of each LCC &amp; plot</a:t>
            </a:r>
            <a:r>
              <a:rPr lang="en-GB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1C4423-2670-46CB-8634-3AD7E9590593}"/>
              </a:ext>
            </a:extLst>
          </p:cNvPr>
          <p:cNvSpPr txBox="1"/>
          <p:nvPr/>
        </p:nvSpPr>
        <p:spPr>
          <a:xfrm>
            <a:off x="4007196" y="2643948"/>
            <a:ext cx="265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3</a:t>
            </a: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7706535-7984-4E94-8745-B41468036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769" y="4565466"/>
            <a:ext cx="3396830" cy="2202870"/>
          </a:xfrm>
          <a:prstGeom prst="rect">
            <a:avLst/>
          </a:prstGeom>
          <a:solidFill>
            <a:schemeClr val="bg1"/>
          </a:solidFill>
          <a:ln w="31750">
            <a:solidFill>
              <a:srgbClr val="C0000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9ED22EC-1F51-4E5E-A8A4-6D8CA88527C4}"/>
              </a:ext>
            </a:extLst>
          </p:cNvPr>
          <p:cNvSpPr txBox="1"/>
          <p:nvPr/>
        </p:nvSpPr>
        <p:spPr>
          <a:xfrm>
            <a:off x="5881689" y="4565466"/>
            <a:ext cx="26533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4</a:t>
            </a:r>
            <a:endParaRPr lang="en-GB" dirty="0">
              <a:solidFill>
                <a:srgbClr val="C00000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3D9E9F-89DE-45A4-A7B8-A6851C1CE947}"/>
              </a:ext>
            </a:extLst>
          </p:cNvPr>
          <p:cNvGrpSpPr/>
          <p:nvPr/>
        </p:nvGrpSpPr>
        <p:grpSpPr>
          <a:xfrm>
            <a:off x="4042288" y="2652127"/>
            <a:ext cx="1804309" cy="2196191"/>
            <a:chOff x="454690" y="-38373"/>
            <a:chExt cx="5982789" cy="677962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4A59B56-B04B-4223-A681-E390098EF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690" y="-38373"/>
              <a:ext cx="5982789" cy="6779623"/>
            </a:xfrm>
            <a:prstGeom prst="rect">
              <a:avLst/>
            </a:prstGeom>
            <a:ln w="31750">
              <a:solidFill>
                <a:schemeClr val="accent2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D5C395A-5FF1-4109-8AD9-E9425B240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690" y="5959952"/>
              <a:ext cx="5751304" cy="723434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3E06158-E79C-4CA1-BE31-6CD03FC33501}"/>
              </a:ext>
            </a:extLst>
          </p:cNvPr>
          <p:cNvSpPr txBox="1"/>
          <p:nvPr/>
        </p:nvSpPr>
        <p:spPr>
          <a:xfrm rot="16200000">
            <a:off x="5514310" y="3727330"/>
            <a:ext cx="9107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>
                    <a:lumMod val="50000"/>
                  </a:schemeClr>
                </a:solidFill>
              </a:rPr>
              <a:t>Fyfe et al. (2010)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FAF4F9-BD2D-4A67-AE47-78EFF5A65674}"/>
              </a:ext>
            </a:extLst>
          </p:cNvPr>
          <p:cNvSpPr txBox="1"/>
          <p:nvPr/>
        </p:nvSpPr>
        <p:spPr>
          <a:xfrm>
            <a:off x="4042288" y="2643948"/>
            <a:ext cx="265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3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820914-AB13-4C7E-9E59-6A1BFFF163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7D4D93-59D0-4D45-BE14-2E487DAD448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801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CC1CF-BE99-4BF4-B510-0722FA9EB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A65E6F-4D8A-4BBA-9A2B-9756D9AD5584}"/>
              </a:ext>
            </a:extLst>
          </p:cNvPr>
          <p:cNvSpPr txBox="1"/>
          <p:nvPr/>
        </p:nvSpPr>
        <p:spPr>
          <a:xfrm>
            <a:off x="36254" y="841892"/>
            <a:ext cx="59466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b="1" dirty="0">
                <a:solidFill>
                  <a:srgbClr val="C00000"/>
                </a:solidFill>
              </a:rPr>
              <a:t>Woodbridge_et_al_2014_Data.xlsx</a:t>
            </a:r>
            <a:r>
              <a:rPr lang="en-GB" dirty="0"/>
              <a:t>: Excel file with pollen counts for 42 sites, each site on a separate tab.  Columns for pollen types, Depth and Cal. Age BP + alternative chronologies, sample IDs &amp; and pollen sum.</a:t>
            </a:r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r>
              <a:rPr lang="en-GB" b="1" dirty="0">
                <a:solidFill>
                  <a:srgbClr val="C00000"/>
                </a:solidFill>
              </a:rPr>
              <a:t>LCC_Info.xlsx</a:t>
            </a:r>
            <a:r>
              <a:rPr lang="en-GB" dirty="0"/>
              <a:t>: Excel file with the following worksheets:</a:t>
            </a:r>
            <a:br>
              <a:rPr lang="en-GB" dirty="0"/>
            </a:br>
            <a:br>
              <a:rPr lang="en-GB" dirty="0"/>
            </a:br>
            <a:r>
              <a:rPr lang="en-GB" dirty="0" err="1">
                <a:solidFill>
                  <a:srgbClr val="C00000"/>
                </a:solidFill>
              </a:rPr>
              <a:t>LCC_lookup</a:t>
            </a:r>
            <a:r>
              <a:rPr lang="en-GB" dirty="0"/>
              <a:t>: Lookup table of taxon names and corresponding land cover classes.</a:t>
            </a:r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/>
            <a:r>
              <a:rPr lang="en-GB" dirty="0">
                <a:solidFill>
                  <a:srgbClr val="C00000"/>
                </a:solidFill>
              </a:rPr>
              <a:t>	</a:t>
            </a:r>
            <a:r>
              <a:rPr lang="en-GB" dirty="0" err="1">
                <a:solidFill>
                  <a:srgbClr val="C00000"/>
                </a:solidFill>
              </a:rPr>
              <a:t>Site_info</a:t>
            </a:r>
            <a:r>
              <a:rPr lang="en-GB" dirty="0"/>
              <a:t>: Information about each site, including region, grid references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6CCFF2-4C3F-4B5B-886F-4BDDDB007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880" y="957334"/>
            <a:ext cx="2470569" cy="15158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D72132-B2F0-4EC0-9842-1CA915C94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687" y="4768057"/>
            <a:ext cx="2687085" cy="5657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011E3-26C0-469A-9F5A-BC6CD06F5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17D4D93-59D0-4D45-BE14-2E487DAD448D}" type="slidenum">
              <a:rPr lang="en-GB" smtClean="0"/>
              <a:t>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450141-2CD9-9FD8-730F-B5F51462A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687" y="2877524"/>
            <a:ext cx="2384132" cy="15297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4171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14967</TotalTime>
  <Words>4154</Words>
  <Application>Microsoft Office PowerPoint</Application>
  <PresentationFormat>On-screen Show (4:3)</PresentationFormat>
  <Paragraphs>469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Courier New</vt:lpstr>
      <vt:lpstr>Lucida Console</vt:lpstr>
      <vt:lpstr>Office Theme</vt:lpstr>
      <vt:lpstr>PowerPoint Presentation</vt:lpstr>
      <vt:lpstr>Palaeodata Workflow</vt:lpstr>
      <vt:lpstr>Guiding principles</vt:lpstr>
      <vt:lpstr>Resources </vt:lpstr>
      <vt:lpstr>Do you need the tidyverse?</vt:lpstr>
      <vt:lpstr>Example: Impact of the Neolithic Agricultural Transition</vt:lpstr>
      <vt:lpstr>Day 1 aims</vt:lpstr>
      <vt:lpstr>Example: Impact of the Neolithic Agricultural Transition</vt:lpstr>
      <vt:lpstr>The data</vt:lpstr>
      <vt:lpstr>Land Cover Classification (LCC) method</vt:lpstr>
      <vt:lpstr>PowerPoint Presentation</vt:lpstr>
      <vt:lpstr>PowerPoint Presentation</vt:lpstr>
      <vt:lpstr>What is the Tidyverse?</vt:lpstr>
      <vt:lpstr>Core features</vt:lpstr>
      <vt:lpstr>Tidy data</vt:lpstr>
      <vt:lpstr>dplyr functions for data transformation</vt:lpstr>
      <vt:lpstr>Creating new variables using mutate</vt:lpstr>
      <vt:lpstr>Summarising by group</vt:lpstr>
      <vt:lpstr>Compute new variables by group</vt:lpstr>
      <vt:lpstr>Merging tables</vt:lpstr>
      <vt:lpstr>Working across rows using across()</vt:lpstr>
      <vt:lpstr>PowerPoint Presentation</vt:lpstr>
      <vt:lpstr>Code comparison: Part 1</vt:lpstr>
      <vt:lpstr>Working with multiple datasets – base R</vt:lpstr>
      <vt:lpstr>Rewriting code as a function</vt:lpstr>
      <vt:lpstr>PowerPoint Presentation</vt:lpstr>
      <vt:lpstr>Working with multiple datasets – Tidyverse</vt:lpstr>
      <vt:lpstr>Working with nested data using purrr</vt:lpstr>
      <vt:lpstr>Working with nested data frames</vt:lpstr>
      <vt:lpstr>Working with nested data frames</vt:lpstr>
      <vt:lpstr>PowerPoint Presentation</vt:lpstr>
      <vt:lpstr>Part 5: Modelling with the Tidyverse</vt:lpstr>
      <vt:lpstr>broom for tidying model output</vt:lpstr>
      <vt:lpstr>PowerPoint Presentation</vt:lpstr>
      <vt:lpstr>Afternoon (13:30-15:30): Bring your own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Juggins</dc:creator>
  <cp:lastModifiedBy>Stephen Juggins</cp:lastModifiedBy>
  <cp:revision>483</cp:revision>
  <dcterms:created xsi:type="dcterms:W3CDTF">2021-03-20T18:28:12Z</dcterms:created>
  <dcterms:modified xsi:type="dcterms:W3CDTF">2022-10-30T17:12:02Z</dcterms:modified>
</cp:coreProperties>
</file>